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60" r:id="rId2"/>
    <p:sldId id="310" r:id="rId3"/>
    <p:sldId id="327" r:id="rId4"/>
    <p:sldId id="297" r:id="rId5"/>
    <p:sldId id="262" r:id="rId6"/>
    <p:sldId id="292" r:id="rId7"/>
    <p:sldId id="328" r:id="rId8"/>
    <p:sldId id="299" r:id="rId9"/>
    <p:sldId id="300" r:id="rId10"/>
    <p:sldId id="301" r:id="rId11"/>
    <p:sldId id="315" r:id="rId12"/>
    <p:sldId id="318" r:id="rId13"/>
    <p:sldId id="269" r:id="rId14"/>
    <p:sldId id="278" r:id="rId15"/>
    <p:sldId id="279" r:id="rId16"/>
    <p:sldId id="303" r:id="rId17"/>
    <p:sldId id="270" r:id="rId18"/>
    <p:sldId id="307" r:id="rId19"/>
    <p:sldId id="264" r:id="rId20"/>
    <p:sldId id="287" r:id="rId21"/>
    <p:sldId id="309" r:id="rId22"/>
    <p:sldId id="282" r:id="rId23"/>
    <p:sldId id="280" r:id="rId24"/>
    <p:sldId id="311" r:id="rId25"/>
    <p:sldId id="263" r:id="rId26"/>
    <p:sldId id="286" r:id="rId27"/>
    <p:sldId id="313" r:id="rId28"/>
    <p:sldId id="290" r:id="rId29"/>
    <p:sldId id="271" r:id="rId30"/>
    <p:sldId id="314" r:id="rId31"/>
    <p:sldId id="304" r:id="rId32"/>
    <p:sldId id="285" r:id="rId33"/>
    <p:sldId id="274" r:id="rId34"/>
    <p:sldId id="273" r:id="rId35"/>
    <p:sldId id="316" r:id="rId36"/>
    <p:sldId id="276" r:id="rId37"/>
    <p:sldId id="277" r:id="rId38"/>
    <p:sldId id="256" r:id="rId39"/>
    <p:sldId id="272" r:id="rId40"/>
    <p:sldId id="317" r:id="rId41"/>
    <p:sldId id="323" r:id="rId42"/>
    <p:sldId id="284" r:id="rId43"/>
    <p:sldId id="257" r:id="rId44"/>
    <p:sldId id="326" r:id="rId45"/>
    <p:sldId id="321" r:id="rId46"/>
    <p:sldId id="308" r:id="rId47"/>
    <p:sldId id="320" r:id="rId48"/>
    <p:sldId id="319" r:id="rId49"/>
    <p:sldId id="324" r:id="rId50"/>
    <p:sldId id="294" r:id="rId51"/>
    <p:sldId id="322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447F687A-F7FE-480B-9B90-C3250232FC30}">
          <p14:sldIdLst>
            <p14:sldId id="260"/>
            <p14:sldId id="310"/>
          </p14:sldIdLst>
        </p14:section>
        <p14:section name="Summary Section" id="{D81A83AE-410D-4577-A630-E4F3B69FDE34}">
          <p14:sldIdLst>
            <p14:sldId id="327"/>
          </p14:sldIdLst>
        </p14:section>
        <p14:section name="Basics" id="{84341336-DC5D-4F60-8BE2-C35EBF3791E7}">
          <p14:sldIdLst>
            <p14:sldId id="297"/>
            <p14:sldId id="262"/>
            <p14:sldId id="292"/>
            <p14:sldId id="328"/>
            <p14:sldId id="299"/>
            <p14:sldId id="300"/>
            <p14:sldId id="301"/>
            <p14:sldId id="315"/>
            <p14:sldId id="318"/>
            <p14:sldId id="269"/>
            <p14:sldId id="278"/>
            <p14:sldId id="279"/>
          </p14:sldIdLst>
        </p14:section>
        <p14:section name="NETWORK STATISTICS" id="{AFF8B177-63E2-430E-9127-953958B7F9A8}">
          <p14:sldIdLst>
            <p14:sldId id="303"/>
            <p14:sldId id="270"/>
            <p14:sldId id="307"/>
            <p14:sldId id="264"/>
            <p14:sldId id="287"/>
            <p14:sldId id="309"/>
            <p14:sldId id="282"/>
            <p14:sldId id="280"/>
            <p14:sldId id="311"/>
            <p14:sldId id="263"/>
            <p14:sldId id="286"/>
            <p14:sldId id="313"/>
            <p14:sldId id="290"/>
            <p14:sldId id="271"/>
            <p14:sldId id="314"/>
          </p14:sldIdLst>
        </p14:section>
        <p14:section name="CASE STUDIES " id="{F1E78FE7-E839-45A9-BEA3-BFDC552990A5}">
          <p14:sldIdLst>
            <p14:sldId id="304"/>
            <p14:sldId id="285"/>
            <p14:sldId id="274"/>
            <p14:sldId id="273"/>
            <p14:sldId id="316"/>
            <p14:sldId id="276"/>
            <p14:sldId id="277"/>
            <p14:sldId id="256"/>
            <p14:sldId id="272"/>
            <p14:sldId id="317"/>
            <p14:sldId id="323"/>
            <p14:sldId id="284"/>
            <p14:sldId id="257"/>
            <p14:sldId id="326"/>
            <p14:sldId id="321"/>
            <p14:sldId id="308"/>
            <p14:sldId id="320"/>
            <p14:sldId id="319"/>
          </p14:sldIdLst>
        </p14:section>
        <p14:section name="Conclusion" id="{D94568BC-AE73-4F2D-B24C-259F37AEDA80}">
          <p14:sldIdLst>
            <p14:sldId id="324"/>
          </p14:sldIdLst>
        </p14:section>
        <p14:section name="THANK YOU" id="{6D8D195C-CA86-4B01-92C4-2F0249F10C1D}">
          <p14:sldIdLst>
            <p14:sldId id="294"/>
            <p14:sldId id="32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4" autoAdjust="0"/>
    <p:restoredTop sz="94660"/>
  </p:normalViewPr>
  <p:slideViewPr>
    <p:cSldViewPr snapToGrid="0">
      <p:cViewPr>
        <p:scale>
          <a:sx n="75" d="100"/>
          <a:sy n="75" d="100"/>
        </p:scale>
        <p:origin x="730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dk2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dk2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FAF7EC-6ACA-429A-BA29-43035EB73A8E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accent0_3" csCatId="mainScheme" phldr="1"/>
      <dgm:spPr/>
      <dgm:t>
        <a:bodyPr/>
        <a:lstStyle/>
        <a:p>
          <a:endParaRPr lang="en-US"/>
        </a:p>
      </dgm:t>
    </dgm:pt>
    <dgm:pt modelId="{05AA6795-F685-4CAB-A71F-F89E6FDE86A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Export to data warehouse</a:t>
          </a:r>
        </a:p>
      </dgm:t>
    </dgm:pt>
    <dgm:pt modelId="{959A2461-3A3E-4254-993D-02C397ED490A}" type="parTrans" cxnId="{73C76E7E-78F9-45CA-8282-1F876FF2C749}">
      <dgm:prSet/>
      <dgm:spPr/>
      <dgm:t>
        <a:bodyPr/>
        <a:lstStyle/>
        <a:p>
          <a:endParaRPr lang="en-US"/>
        </a:p>
      </dgm:t>
    </dgm:pt>
    <dgm:pt modelId="{3ED3D1F4-44DE-44F3-B188-9E411F2CB7BD}" type="sibTrans" cxnId="{73C76E7E-78F9-45CA-8282-1F876FF2C749}">
      <dgm:prSet/>
      <dgm:spPr/>
      <dgm:t>
        <a:bodyPr/>
        <a:lstStyle/>
        <a:p>
          <a:endParaRPr lang="en-US"/>
        </a:p>
      </dgm:t>
    </dgm:pt>
    <dgm:pt modelId="{55827D62-1C6C-4A63-B49E-0C29A4D8EF1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Use as ML features</a:t>
          </a:r>
        </a:p>
      </dgm:t>
    </dgm:pt>
    <dgm:pt modelId="{791785A7-893A-4C02-99FD-5ECF8647B0AE}" type="parTrans" cxnId="{47FEFC97-2C3F-4AEF-B938-37654E69631C}">
      <dgm:prSet/>
      <dgm:spPr/>
      <dgm:t>
        <a:bodyPr/>
        <a:lstStyle/>
        <a:p>
          <a:endParaRPr lang="en-US"/>
        </a:p>
      </dgm:t>
    </dgm:pt>
    <dgm:pt modelId="{6A665662-44DA-403D-89E0-39C923E58B2F}" type="sibTrans" cxnId="{47FEFC97-2C3F-4AEF-B938-37654E69631C}">
      <dgm:prSet/>
      <dgm:spPr/>
      <dgm:t>
        <a:bodyPr/>
        <a:lstStyle/>
        <a:p>
          <a:endParaRPr lang="en-US"/>
        </a:p>
      </dgm:t>
    </dgm:pt>
    <dgm:pt modelId="{4D574370-ABCB-4A95-A636-0B1C617B348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Quantify intervention before/after</a:t>
          </a:r>
        </a:p>
      </dgm:t>
    </dgm:pt>
    <dgm:pt modelId="{917DEA66-199C-45BC-B21B-6B10FCE41240}" type="parTrans" cxnId="{2C039F52-B511-42CE-AFB6-A2020CF152D6}">
      <dgm:prSet/>
      <dgm:spPr/>
      <dgm:t>
        <a:bodyPr/>
        <a:lstStyle/>
        <a:p>
          <a:endParaRPr lang="en-GB"/>
        </a:p>
      </dgm:t>
    </dgm:pt>
    <dgm:pt modelId="{9AADBA69-6207-4375-BAF4-E676F424952B}" type="sibTrans" cxnId="{2C039F52-B511-42CE-AFB6-A2020CF152D6}">
      <dgm:prSet/>
      <dgm:spPr/>
      <dgm:t>
        <a:bodyPr/>
        <a:lstStyle/>
        <a:p>
          <a:endParaRPr lang="en-GB"/>
        </a:p>
      </dgm:t>
    </dgm:pt>
    <dgm:pt modelId="{9755EC87-A4F5-4257-A598-A23263F589E4}" type="pres">
      <dgm:prSet presAssocID="{2BFAF7EC-6ACA-429A-BA29-43035EB73A8E}" presName="root" presStyleCnt="0">
        <dgm:presLayoutVars>
          <dgm:dir/>
          <dgm:resizeHandles val="exact"/>
        </dgm:presLayoutVars>
      </dgm:prSet>
      <dgm:spPr/>
    </dgm:pt>
    <dgm:pt modelId="{DD785484-4DAF-40FA-8B8C-F27DDA372A46}" type="pres">
      <dgm:prSet presAssocID="{05AA6795-F685-4CAB-A71F-F89E6FDE86A5}" presName="compNode" presStyleCnt="0"/>
      <dgm:spPr/>
    </dgm:pt>
    <dgm:pt modelId="{BDAACA5F-09AA-4D19-9CFB-53D55CB00B34}" type="pres">
      <dgm:prSet presAssocID="{05AA6795-F685-4CAB-A71F-F89E6FDE86A5}" presName="iconBgRect" presStyleLbl="bgShp" presStyleIdx="0" presStyleCnt="3"/>
      <dgm:spPr/>
    </dgm:pt>
    <dgm:pt modelId="{ADC283E9-C3D2-475C-BE72-E924274D5AB0}" type="pres">
      <dgm:prSet presAssocID="{05AA6795-F685-4CAB-A71F-F89E6FDE86A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are"/>
        </a:ext>
      </dgm:extLst>
    </dgm:pt>
    <dgm:pt modelId="{3D8959B4-BCF3-4331-94DC-853F020980CF}" type="pres">
      <dgm:prSet presAssocID="{05AA6795-F685-4CAB-A71F-F89E6FDE86A5}" presName="spaceRect" presStyleCnt="0"/>
      <dgm:spPr/>
    </dgm:pt>
    <dgm:pt modelId="{829F4EAE-7A0C-447E-B5B4-05D616AB12CE}" type="pres">
      <dgm:prSet presAssocID="{05AA6795-F685-4CAB-A71F-F89E6FDE86A5}" presName="textRect" presStyleLbl="revTx" presStyleIdx="0" presStyleCnt="3">
        <dgm:presLayoutVars>
          <dgm:chMax val="1"/>
          <dgm:chPref val="1"/>
        </dgm:presLayoutVars>
      </dgm:prSet>
      <dgm:spPr/>
    </dgm:pt>
    <dgm:pt modelId="{86A52B18-F802-48D8-ABA2-C7D9D8F42477}" type="pres">
      <dgm:prSet presAssocID="{3ED3D1F4-44DE-44F3-B188-9E411F2CB7BD}" presName="sibTrans" presStyleCnt="0"/>
      <dgm:spPr/>
    </dgm:pt>
    <dgm:pt modelId="{2C7CE70D-BF4E-4326-B44C-BF2A33EEA4C0}" type="pres">
      <dgm:prSet presAssocID="{55827D62-1C6C-4A63-B49E-0C29A4D8EF14}" presName="compNode" presStyleCnt="0"/>
      <dgm:spPr/>
    </dgm:pt>
    <dgm:pt modelId="{C2C57CF2-916E-43AE-8A53-E6C00B3B5FEB}" type="pres">
      <dgm:prSet presAssocID="{55827D62-1C6C-4A63-B49E-0C29A4D8EF14}" presName="iconBgRect" presStyleLbl="bgShp" presStyleIdx="1" presStyleCnt="3"/>
      <dgm:spPr/>
    </dgm:pt>
    <dgm:pt modelId="{51C9B07F-BD63-4D7B-B55F-2EA4800A20D6}" type="pres">
      <dgm:prSet presAssocID="{55827D62-1C6C-4A63-B49E-0C29A4D8EF1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A0063421-6E39-4D5F-952B-7F171B08C223}" type="pres">
      <dgm:prSet presAssocID="{55827D62-1C6C-4A63-B49E-0C29A4D8EF14}" presName="spaceRect" presStyleCnt="0"/>
      <dgm:spPr/>
    </dgm:pt>
    <dgm:pt modelId="{EC83F30E-A1B9-44CB-B274-D1468FD8F245}" type="pres">
      <dgm:prSet presAssocID="{55827D62-1C6C-4A63-B49E-0C29A4D8EF14}" presName="textRect" presStyleLbl="revTx" presStyleIdx="1" presStyleCnt="3">
        <dgm:presLayoutVars>
          <dgm:chMax val="1"/>
          <dgm:chPref val="1"/>
        </dgm:presLayoutVars>
      </dgm:prSet>
      <dgm:spPr/>
    </dgm:pt>
    <dgm:pt modelId="{43990955-2AAB-4497-B30E-DCE6CA75258F}" type="pres">
      <dgm:prSet presAssocID="{6A665662-44DA-403D-89E0-39C923E58B2F}" presName="sibTrans" presStyleCnt="0"/>
      <dgm:spPr/>
    </dgm:pt>
    <dgm:pt modelId="{574CC98C-10F3-4D34-ADC1-ED5D7856DB1D}" type="pres">
      <dgm:prSet presAssocID="{4D574370-ABCB-4A95-A636-0B1C617B348D}" presName="compNode" presStyleCnt="0"/>
      <dgm:spPr/>
    </dgm:pt>
    <dgm:pt modelId="{117D0A55-3CC8-459B-906B-450CE318CAD3}" type="pres">
      <dgm:prSet presAssocID="{4D574370-ABCB-4A95-A636-0B1C617B348D}" presName="iconBgRect" presStyleLbl="bgShp" presStyleIdx="2" presStyleCnt="3"/>
      <dgm:spPr/>
    </dgm:pt>
    <dgm:pt modelId="{1D050079-E6A6-42C3-B164-39F6EB4E3AB0}" type="pres">
      <dgm:prSet presAssocID="{4D574370-ABCB-4A95-A636-0B1C617B348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thly calendar with solid fill"/>
        </a:ext>
      </dgm:extLst>
    </dgm:pt>
    <dgm:pt modelId="{A832AD5D-0434-4878-B1E1-1459731ADC7D}" type="pres">
      <dgm:prSet presAssocID="{4D574370-ABCB-4A95-A636-0B1C617B348D}" presName="spaceRect" presStyleCnt="0"/>
      <dgm:spPr/>
    </dgm:pt>
    <dgm:pt modelId="{EF19158C-EB1D-42D0-BAE6-B290EE865180}" type="pres">
      <dgm:prSet presAssocID="{4D574370-ABCB-4A95-A636-0B1C617B348D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F8D2333-2171-451D-8E67-3270081E8A3C}" type="presOf" srcId="{05AA6795-F685-4CAB-A71F-F89E6FDE86A5}" destId="{829F4EAE-7A0C-447E-B5B4-05D616AB12CE}" srcOrd="0" destOrd="0" presId="urn:microsoft.com/office/officeart/2018/5/layout/IconCircleLabelList"/>
    <dgm:cxn modelId="{51E17A6B-27AE-4347-B136-B3021A6DEA87}" type="presOf" srcId="{4D574370-ABCB-4A95-A636-0B1C617B348D}" destId="{EF19158C-EB1D-42D0-BAE6-B290EE865180}" srcOrd="0" destOrd="0" presId="urn:microsoft.com/office/officeart/2018/5/layout/IconCircleLabelList"/>
    <dgm:cxn modelId="{2C039F52-B511-42CE-AFB6-A2020CF152D6}" srcId="{2BFAF7EC-6ACA-429A-BA29-43035EB73A8E}" destId="{4D574370-ABCB-4A95-A636-0B1C617B348D}" srcOrd="2" destOrd="0" parTransId="{917DEA66-199C-45BC-B21B-6B10FCE41240}" sibTransId="{9AADBA69-6207-4375-BAF4-E676F424952B}"/>
    <dgm:cxn modelId="{F784D953-AD2D-4BAD-A908-B810CE5AB9D0}" type="presOf" srcId="{2BFAF7EC-6ACA-429A-BA29-43035EB73A8E}" destId="{9755EC87-A4F5-4257-A598-A23263F589E4}" srcOrd="0" destOrd="0" presId="urn:microsoft.com/office/officeart/2018/5/layout/IconCircleLabelList"/>
    <dgm:cxn modelId="{73C76E7E-78F9-45CA-8282-1F876FF2C749}" srcId="{2BFAF7EC-6ACA-429A-BA29-43035EB73A8E}" destId="{05AA6795-F685-4CAB-A71F-F89E6FDE86A5}" srcOrd="0" destOrd="0" parTransId="{959A2461-3A3E-4254-993D-02C397ED490A}" sibTransId="{3ED3D1F4-44DE-44F3-B188-9E411F2CB7BD}"/>
    <dgm:cxn modelId="{47FEFC97-2C3F-4AEF-B938-37654E69631C}" srcId="{2BFAF7EC-6ACA-429A-BA29-43035EB73A8E}" destId="{55827D62-1C6C-4A63-B49E-0C29A4D8EF14}" srcOrd="1" destOrd="0" parTransId="{791785A7-893A-4C02-99FD-5ECF8647B0AE}" sibTransId="{6A665662-44DA-403D-89E0-39C923E58B2F}"/>
    <dgm:cxn modelId="{A4B907F9-1F5E-494C-AD73-AE8D4942C664}" type="presOf" srcId="{55827D62-1C6C-4A63-B49E-0C29A4D8EF14}" destId="{EC83F30E-A1B9-44CB-B274-D1468FD8F245}" srcOrd="0" destOrd="0" presId="urn:microsoft.com/office/officeart/2018/5/layout/IconCircleLabelList"/>
    <dgm:cxn modelId="{BACABEC6-1560-4B79-902B-C6264A592274}" type="presParOf" srcId="{9755EC87-A4F5-4257-A598-A23263F589E4}" destId="{DD785484-4DAF-40FA-8B8C-F27DDA372A46}" srcOrd="0" destOrd="0" presId="urn:microsoft.com/office/officeart/2018/5/layout/IconCircleLabelList"/>
    <dgm:cxn modelId="{1AD84684-17B1-4433-961C-90131DCD8A3D}" type="presParOf" srcId="{DD785484-4DAF-40FA-8B8C-F27DDA372A46}" destId="{BDAACA5F-09AA-4D19-9CFB-53D55CB00B34}" srcOrd="0" destOrd="0" presId="urn:microsoft.com/office/officeart/2018/5/layout/IconCircleLabelList"/>
    <dgm:cxn modelId="{80D02E64-BFFD-4370-B26A-25C74F9C7A03}" type="presParOf" srcId="{DD785484-4DAF-40FA-8B8C-F27DDA372A46}" destId="{ADC283E9-C3D2-475C-BE72-E924274D5AB0}" srcOrd="1" destOrd="0" presId="urn:microsoft.com/office/officeart/2018/5/layout/IconCircleLabelList"/>
    <dgm:cxn modelId="{D5EC5612-6863-4F70-8A69-3297A5F3221E}" type="presParOf" srcId="{DD785484-4DAF-40FA-8B8C-F27DDA372A46}" destId="{3D8959B4-BCF3-4331-94DC-853F020980CF}" srcOrd="2" destOrd="0" presId="urn:microsoft.com/office/officeart/2018/5/layout/IconCircleLabelList"/>
    <dgm:cxn modelId="{817020EB-B20A-4F5D-BED5-70B193664D80}" type="presParOf" srcId="{DD785484-4DAF-40FA-8B8C-F27DDA372A46}" destId="{829F4EAE-7A0C-447E-B5B4-05D616AB12CE}" srcOrd="3" destOrd="0" presId="urn:microsoft.com/office/officeart/2018/5/layout/IconCircleLabelList"/>
    <dgm:cxn modelId="{DE7C3CCD-7CED-4B52-BD30-B2DA76050F03}" type="presParOf" srcId="{9755EC87-A4F5-4257-A598-A23263F589E4}" destId="{86A52B18-F802-48D8-ABA2-C7D9D8F42477}" srcOrd="1" destOrd="0" presId="urn:microsoft.com/office/officeart/2018/5/layout/IconCircleLabelList"/>
    <dgm:cxn modelId="{4A5893D4-1FA4-401B-A230-4AA10D79B052}" type="presParOf" srcId="{9755EC87-A4F5-4257-A598-A23263F589E4}" destId="{2C7CE70D-BF4E-4326-B44C-BF2A33EEA4C0}" srcOrd="2" destOrd="0" presId="urn:microsoft.com/office/officeart/2018/5/layout/IconCircleLabelList"/>
    <dgm:cxn modelId="{E39D9660-415F-4436-8430-E68F8C66F9E5}" type="presParOf" srcId="{2C7CE70D-BF4E-4326-B44C-BF2A33EEA4C0}" destId="{C2C57CF2-916E-43AE-8A53-E6C00B3B5FEB}" srcOrd="0" destOrd="0" presId="urn:microsoft.com/office/officeart/2018/5/layout/IconCircleLabelList"/>
    <dgm:cxn modelId="{C24D4F5E-ADA8-42A3-8B24-23126ACA3102}" type="presParOf" srcId="{2C7CE70D-BF4E-4326-B44C-BF2A33EEA4C0}" destId="{51C9B07F-BD63-4D7B-B55F-2EA4800A20D6}" srcOrd="1" destOrd="0" presId="urn:microsoft.com/office/officeart/2018/5/layout/IconCircleLabelList"/>
    <dgm:cxn modelId="{F40C8DE0-4184-48FF-B7AD-A1AF710C2CE4}" type="presParOf" srcId="{2C7CE70D-BF4E-4326-B44C-BF2A33EEA4C0}" destId="{A0063421-6E39-4D5F-952B-7F171B08C223}" srcOrd="2" destOrd="0" presId="urn:microsoft.com/office/officeart/2018/5/layout/IconCircleLabelList"/>
    <dgm:cxn modelId="{EEA31463-5718-42C5-94B2-2CA2844970E7}" type="presParOf" srcId="{2C7CE70D-BF4E-4326-B44C-BF2A33EEA4C0}" destId="{EC83F30E-A1B9-44CB-B274-D1468FD8F245}" srcOrd="3" destOrd="0" presId="urn:microsoft.com/office/officeart/2018/5/layout/IconCircleLabelList"/>
    <dgm:cxn modelId="{4FAD14E9-5AD5-4624-8321-6CB6745E6310}" type="presParOf" srcId="{9755EC87-A4F5-4257-A598-A23263F589E4}" destId="{43990955-2AAB-4497-B30E-DCE6CA75258F}" srcOrd="3" destOrd="0" presId="urn:microsoft.com/office/officeart/2018/5/layout/IconCircleLabelList"/>
    <dgm:cxn modelId="{241587D0-DCE8-4D93-8175-7D427DE1AD2E}" type="presParOf" srcId="{9755EC87-A4F5-4257-A598-A23263F589E4}" destId="{574CC98C-10F3-4D34-ADC1-ED5D7856DB1D}" srcOrd="4" destOrd="0" presId="urn:microsoft.com/office/officeart/2018/5/layout/IconCircleLabelList"/>
    <dgm:cxn modelId="{15EBD767-62B3-4A8D-A5F8-EACE7BC55455}" type="presParOf" srcId="{574CC98C-10F3-4D34-ADC1-ED5D7856DB1D}" destId="{117D0A55-3CC8-459B-906B-450CE318CAD3}" srcOrd="0" destOrd="0" presId="urn:microsoft.com/office/officeart/2018/5/layout/IconCircleLabelList"/>
    <dgm:cxn modelId="{9A37F770-BBFD-457A-B34E-37F8C0044B41}" type="presParOf" srcId="{574CC98C-10F3-4D34-ADC1-ED5D7856DB1D}" destId="{1D050079-E6A6-42C3-B164-39F6EB4E3AB0}" srcOrd="1" destOrd="0" presId="urn:microsoft.com/office/officeart/2018/5/layout/IconCircleLabelList"/>
    <dgm:cxn modelId="{8BB195C0-4CDF-44E4-B6CF-59A41CA20963}" type="presParOf" srcId="{574CC98C-10F3-4D34-ADC1-ED5D7856DB1D}" destId="{A832AD5D-0434-4878-B1E1-1459731ADC7D}" srcOrd="2" destOrd="0" presId="urn:microsoft.com/office/officeart/2018/5/layout/IconCircleLabelList"/>
    <dgm:cxn modelId="{3E0CC80B-3A80-486F-93A2-5D9D138B0295}" type="presParOf" srcId="{574CC98C-10F3-4D34-ADC1-ED5D7856DB1D}" destId="{EF19158C-EB1D-42D0-BAE6-B290EE865180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AACA5F-09AA-4D19-9CFB-53D55CB00B34}">
      <dsp:nvSpPr>
        <dsp:cNvPr id="0" name=""/>
        <dsp:cNvSpPr/>
      </dsp:nvSpPr>
      <dsp:spPr>
        <a:xfrm>
          <a:off x="616949" y="256422"/>
          <a:ext cx="1818562" cy="181856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C283E9-C3D2-475C-BE72-E924274D5AB0}">
      <dsp:nvSpPr>
        <dsp:cNvPr id="0" name=""/>
        <dsp:cNvSpPr/>
      </dsp:nvSpPr>
      <dsp:spPr>
        <a:xfrm>
          <a:off x="1004512" y="643984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9F4EAE-7A0C-447E-B5B4-05D616AB12CE}">
      <dsp:nvSpPr>
        <dsp:cNvPr id="0" name=""/>
        <dsp:cNvSpPr/>
      </dsp:nvSpPr>
      <dsp:spPr>
        <a:xfrm>
          <a:off x="35606" y="2641422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Export to data warehouse</a:t>
          </a:r>
        </a:p>
      </dsp:txBody>
      <dsp:txXfrm>
        <a:off x="35606" y="2641422"/>
        <a:ext cx="2981250" cy="720000"/>
      </dsp:txXfrm>
    </dsp:sp>
    <dsp:sp modelId="{C2C57CF2-916E-43AE-8A53-E6C00B3B5FEB}">
      <dsp:nvSpPr>
        <dsp:cNvPr id="0" name=""/>
        <dsp:cNvSpPr/>
      </dsp:nvSpPr>
      <dsp:spPr>
        <a:xfrm>
          <a:off x="4119918" y="256422"/>
          <a:ext cx="1818562" cy="181856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C9B07F-BD63-4D7B-B55F-2EA4800A20D6}">
      <dsp:nvSpPr>
        <dsp:cNvPr id="0" name=""/>
        <dsp:cNvSpPr/>
      </dsp:nvSpPr>
      <dsp:spPr>
        <a:xfrm>
          <a:off x="4507481" y="643984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83F30E-A1B9-44CB-B274-D1468FD8F245}">
      <dsp:nvSpPr>
        <dsp:cNvPr id="0" name=""/>
        <dsp:cNvSpPr/>
      </dsp:nvSpPr>
      <dsp:spPr>
        <a:xfrm>
          <a:off x="3538574" y="2641422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Use as ML features</a:t>
          </a:r>
        </a:p>
      </dsp:txBody>
      <dsp:txXfrm>
        <a:off x="3538574" y="2641422"/>
        <a:ext cx="2981250" cy="720000"/>
      </dsp:txXfrm>
    </dsp:sp>
    <dsp:sp modelId="{117D0A55-3CC8-459B-906B-450CE318CAD3}">
      <dsp:nvSpPr>
        <dsp:cNvPr id="0" name=""/>
        <dsp:cNvSpPr/>
      </dsp:nvSpPr>
      <dsp:spPr>
        <a:xfrm>
          <a:off x="7622887" y="256422"/>
          <a:ext cx="1818562" cy="181856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050079-E6A6-42C3-B164-39F6EB4E3AB0}">
      <dsp:nvSpPr>
        <dsp:cNvPr id="0" name=""/>
        <dsp:cNvSpPr/>
      </dsp:nvSpPr>
      <dsp:spPr>
        <a:xfrm>
          <a:off x="8010450" y="643984"/>
          <a:ext cx="1043437" cy="1043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9158C-EB1D-42D0-BAE6-B290EE865180}">
      <dsp:nvSpPr>
        <dsp:cNvPr id="0" name=""/>
        <dsp:cNvSpPr/>
      </dsp:nvSpPr>
      <dsp:spPr>
        <a:xfrm>
          <a:off x="7041543" y="2641422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Quantify intervention before/after</a:t>
          </a:r>
        </a:p>
      </dsp:txBody>
      <dsp:txXfrm>
        <a:off x="7041543" y="2641422"/>
        <a:ext cx="2981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491FC-36E1-4C5B-B2CC-0D3A59EE234F}" type="datetimeFigureOut">
              <a:rPr lang="en-GB" smtClean="0"/>
              <a:t>2021-09-08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271E5223-5744-4D96-B2D1-6637D3D2EC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877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491FC-36E1-4C5B-B2CC-0D3A59EE234F}" type="datetimeFigureOut">
              <a:rPr lang="en-GB" smtClean="0"/>
              <a:t>2021-09-08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5223-5744-4D96-B2D1-6637D3D2EC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836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491FC-36E1-4C5B-B2CC-0D3A59EE234F}" type="datetimeFigureOut">
              <a:rPr lang="en-GB" smtClean="0"/>
              <a:t>2021-09-08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5223-5744-4D96-B2D1-6637D3D2EC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36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491FC-36E1-4C5B-B2CC-0D3A59EE234F}" type="datetimeFigureOut">
              <a:rPr lang="en-GB" smtClean="0"/>
              <a:t>2021-09-08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5223-5744-4D96-B2D1-6637D3D2EC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865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B58491FC-36E1-4C5B-B2CC-0D3A59EE234F}" type="datetimeFigureOut">
              <a:rPr lang="en-GB" smtClean="0"/>
              <a:t>2021-09-08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271E5223-5744-4D96-B2D1-6637D3D2EC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205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491FC-36E1-4C5B-B2CC-0D3A59EE234F}" type="datetimeFigureOut">
              <a:rPr lang="en-GB" smtClean="0"/>
              <a:t>2021-09-08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5223-5744-4D96-B2D1-6637D3D2EC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652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491FC-36E1-4C5B-B2CC-0D3A59EE234F}" type="datetimeFigureOut">
              <a:rPr lang="en-GB" smtClean="0"/>
              <a:t>2021-09-08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5223-5744-4D96-B2D1-6637D3D2EC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689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491FC-36E1-4C5B-B2CC-0D3A59EE234F}" type="datetimeFigureOut">
              <a:rPr lang="en-GB" smtClean="0"/>
              <a:t>2021-09-08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5223-5744-4D96-B2D1-6637D3D2EC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153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491FC-36E1-4C5B-B2CC-0D3A59EE234F}" type="datetimeFigureOut">
              <a:rPr lang="en-GB" smtClean="0"/>
              <a:t>2021-09-08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5223-5744-4D96-B2D1-6637D3D2EC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652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491FC-36E1-4C5B-B2CC-0D3A59EE234F}" type="datetimeFigureOut">
              <a:rPr lang="en-GB" smtClean="0"/>
              <a:t>2021-09-08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5223-5744-4D96-B2D1-6637D3D2EC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779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491FC-36E1-4C5B-B2CC-0D3A59EE234F}" type="datetimeFigureOut">
              <a:rPr lang="en-GB" smtClean="0"/>
              <a:t>2021-09-08</a:t>
            </a:fld>
            <a:endParaRPr lang="en-GB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5223-5744-4D96-B2D1-6637D3D2EC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79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B58491FC-36E1-4C5B-B2CC-0D3A59EE234F}" type="datetimeFigureOut">
              <a:rPr lang="en-GB" smtClean="0"/>
              <a:t>2021-09-08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271E5223-5744-4D96-B2D1-6637D3D2EC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89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amitkohli.com/consulting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datastorm-open.github.io/visNetwork/" TargetMode="External"/><Relationship Id="rId7" Type="http://schemas.openxmlformats.org/officeDocument/2006/relationships/hyperlink" Target="https://neo4j.com/sandbox/?utm_term=icij-panama-papers" TargetMode="External"/><Relationship Id="rId2" Type="http://schemas.openxmlformats.org/officeDocument/2006/relationships/hyperlink" Target="https://igraph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ephi.org/" TargetMode="External"/><Relationship Id="rId5" Type="http://schemas.openxmlformats.org/officeDocument/2006/relationships/hyperlink" Target="https://cran.r-project.org/web/views/gR.html" TargetMode="External"/><Relationship Id="rId4" Type="http://schemas.openxmlformats.org/officeDocument/2006/relationships/hyperlink" Target="https://github.com/thomasp85/tidygraph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10.png"/><Relationship Id="rId7" Type="http://schemas.openxmlformats.org/officeDocument/2006/relationships/slide" Target="slide1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7.png"/><Relationship Id="rId5" Type="http://schemas.openxmlformats.org/officeDocument/2006/relationships/image" Target="../media/image12.pn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slide" Target="slide49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itkohli.com/consulting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-project.org/nosvn/conferences/useR-2010/slides/Zhang.pdf" TargetMode="External"/><Relationship Id="rId13" Type="http://schemas.openxmlformats.org/officeDocument/2006/relationships/hyperlink" Target="file:///C:\Users\mexin\Downloads\sampling-kdd06.pdf" TargetMode="External"/><Relationship Id="rId3" Type="http://schemas.openxmlformats.org/officeDocument/2006/relationships/hyperlink" Target="https://www.youtube.com/watch?v=2ZHuj8uBinM&amp;ab_channel=TheAlanTuringInstitute" TargetMode="External"/><Relationship Id="rId7" Type="http://schemas.openxmlformats.org/officeDocument/2006/relationships/hyperlink" Target="https://www.youtube.com/watch?v=Eu3uv__BagE&amp;t=364s&amp;ab_channel=ThomsonReuters" TargetMode="External"/><Relationship Id="rId12" Type="http://schemas.openxmlformats.org/officeDocument/2006/relationships/hyperlink" Target="https://cheatography.com/trvoldemort/cheat-sheets/igraph/" TargetMode="External"/><Relationship Id="rId2" Type="http://schemas.openxmlformats.org/officeDocument/2006/relationships/hyperlink" Target="https://www.jessesadler.com/post/network-analysis-with-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lideshare.net/dnac2017/tuesday-morning-lecture-descriptive-statistics" TargetMode="External"/><Relationship Id="rId11" Type="http://schemas.openxmlformats.org/officeDocument/2006/relationships/hyperlink" Target="https://sites.fas.harvard.edu/~airoldi/pub/books/BookDraft-CsardiNepuszAiroldi2016.pdf" TargetMode="External"/><Relationship Id="rId5" Type="http://schemas.openxmlformats.org/officeDocument/2006/relationships/hyperlink" Target="https://towardsdatascience.com/how-to-get-started-with-social-network-analysis-6d527685d374" TargetMode="External"/><Relationship Id="rId10" Type="http://schemas.openxmlformats.org/officeDocument/2006/relationships/hyperlink" Target="http://web.stanford.edu/class/cs224w/" TargetMode="External"/><Relationship Id="rId4" Type="http://schemas.openxmlformats.org/officeDocument/2006/relationships/hyperlink" Target="https://www.youtube.com/watch?v=L6CqqlILBCI&amp;ab_channel=TheAlanTuringInstitute" TargetMode="External"/><Relationship Id="rId9" Type="http://schemas.openxmlformats.org/officeDocument/2006/relationships/hyperlink" Target="https://s3.amazonaws.com/assets.datacamp.com/production/course_6675/slides/chapter1.pdf" TargetMode="External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9A1D830-E73C-47A9-A534-323CEEFF5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69FBEC-4C47-4288-962D-3FC20C79F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F959E6-23C7-434A-8402-40C4FF4695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4654" y="702365"/>
            <a:ext cx="3896264" cy="3765666"/>
          </a:xfrm>
        </p:spPr>
        <p:txBody>
          <a:bodyPr anchor="b">
            <a:normAutofit/>
          </a:bodyPr>
          <a:lstStyle/>
          <a:p>
            <a:r>
              <a:rPr lang="en-GB" sz="3600" b="0" i="0" dirty="0">
                <a:effectLst/>
                <a:latin typeface="Rockwell (Body)"/>
              </a:rPr>
              <a:t>Introduction to network </a:t>
            </a:r>
            <a:br>
              <a:rPr lang="en-GB" sz="3600" b="0" i="0" dirty="0">
                <a:effectLst/>
                <a:latin typeface="Rockwell (Body)"/>
              </a:rPr>
            </a:br>
            <a:r>
              <a:rPr lang="en-GB" sz="3600" b="0" i="0" dirty="0">
                <a:effectLst/>
                <a:latin typeface="Rockwell (Body)"/>
              </a:rPr>
              <a:t>analysis</a:t>
            </a:r>
            <a:endParaRPr lang="en-GB" sz="3600" dirty="0">
              <a:latin typeface="Rockwell (Body)"/>
            </a:endParaRPr>
          </a:p>
        </p:txBody>
      </p:sp>
      <p:pic>
        <p:nvPicPr>
          <p:cNvPr id="5" name="Picture 3" descr="Abstract background of blue mesh and nodes">
            <a:extLst>
              <a:ext uri="{FF2B5EF4-FFF2-40B4-BE49-F238E27FC236}">
                <a16:creationId xmlns:a16="http://schemas.microsoft.com/office/drawing/2014/main" id="{BF1E3C5C-46C0-4826-A4C0-D8841F9F14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396"/>
          <a:stretch/>
        </p:blipFill>
        <p:spPr>
          <a:xfrm>
            <a:off x="20" y="10"/>
            <a:ext cx="6901088" cy="68579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4F6FC82-E588-4DA0-8096-0C3BD54F1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4" y="6229681"/>
            <a:ext cx="457200" cy="457200"/>
            <a:chOff x="11361456" y="6195813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8898E90-044F-45FF-8B4D-CE0F6A630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23BF161-A852-4DA5-BB4C-2DFC336B77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Subtitle 4">
            <a:extLst>
              <a:ext uri="{FF2B5EF4-FFF2-40B4-BE49-F238E27FC236}">
                <a16:creationId xmlns:a16="http://schemas.microsoft.com/office/drawing/2014/main" id="{D60EAA88-8BED-43FF-9E21-2DE29793F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43241" y="5052343"/>
            <a:ext cx="2625408" cy="1221343"/>
          </a:xfrm>
        </p:spPr>
        <p:txBody>
          <a:bodyPr>
            <a:normAutofit/>
          </a:bodyPr>
          <a:lstStyle/>
          <a:p>
            <a:r>
              <a:rPr lang="en-US" sz="1800" dirty="0"/>
              <a:t>Amit Kohli</a:t>
            </a:r>
          </a:p>
          <a:p>
            <a:r>
              <a:rPr lang="en-US" sz="1800" dirty="0">
                <a:hlinkClick r:id="rId6"/>
              </a:rPr>
              <a:t>amitkohli.com</a:t>
            </a:r>
            <a:endParaRPr lang="en-US" sz="1800" dirty="0"/>
          </a:p>
        </p:txBody>
      </p:sp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8646823-8030-4E9D-842C-EEB0809D66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654" y="4952861"/>
            <a:ext cx="908586" cy="908586"/>
          </a:xfrm>
          <a:prstGeom prst="rect">
            <a:avLst/>
          </a:prstGeom>
        </p:spPr>
      </p:pic>
      <p:pic>
        <p:nvPicPr>
          <p:cNvPr id="15" name="Picture 14" descr="Logo, icon&#10;&#10;Description automatically generated">
            <a:extLst>
              <a:ext uri="{FF2B5EF4-FFF2-40B4-BE49-F238E27FC236}">
                <a16:creationId xmlns:a16="http://schemas.microsoft.com/office/drawing/2014/main" id="{476B7C6D-5479-4E62-A59A-12A41EC6B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2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4CF0F-4A55-4241-BC09-BBDA97242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Tech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9CF5C-0D6A-4280-AD77-7FD1BDB63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 packages</a:t>
            </a:r>
          </a:p>
          <a:p>
            <a:pPr lvl="1"/>
            <a:r>
              <a:rPr lang="en-US" sz="2800" dirty="0">
                <a:hlinkClick r:id="rId2"/>
              </a:rPr>
              <a:t>i</a:t>
            </a:r>
            <a:r>
              <a:rPr lang="en-US" sz="2800" dirty="0">
                <a:hlinkClick r:id="rId2"/>
              </a:rPr>
              <a:t>graph</a:t>
            </a:r>
            <a:r>
              <a:rPr lang="en-US" sz="2800" dirty="0"/>
              <a:t> </a:t>
            </a:r>
          </a:p>
          <a:p>
            <a:pPr lvl="1"/>
            <a:r>
              <a:rPr lang="en-US" sz="2800" dirty="0">
                <a:hlinkClick r:id="rId3"/>
              </a:rPr>
              <a:t>visNetwork</a:t>
            </a:r>
            <a:endParaRPr lang="en-US" sz="2800" dirty="0"/>
          </a:p>
          <a:p>
            <a:pPr lvl="1"/>
            <a:r>
              <a:rPr lang="en-US" sz="28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tidygraph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Many more! See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task view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3200" dirty="0"/>
              <a:t> Other than R…</a:t>
            </a:r>
          </a:p>
          <a:p>
            <a:pPr lvl="1"/>
            <a:r>
              <a:rPr lang="en-US" sz="2800" dirty="0">
                <a:hlinkClick r:id="rId6"/>
              </a:rPr>
              <a:t>Gephi</a:t>
            </a:r>
            <a:endParaRPr lang="en-US" sz="2800" dirty="0"/>
          </a:p>
          <a:p>
            <a:pPr lvl="1"/>
            <a:r>
              <a:rPr lang="en-US" sz="2800" dirty="0">
                <a:hlinkClick r:id="rId7"/>
              </a:rPr>
              <a:t>neo4j</a:t>
            </a:r>
            <a:endParaRPr lang="en-GB" sz="2800" dirty="0"/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0D6D6AE9-355C-4BD9-A5CB-C0657A3AB3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25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97FFA-0F02-4AC1-AA5E-56C7FF002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from…</a:t>
            </a:r>
            <a:endParaRPr lang="en-GB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B3B949E-5A43-47B8-A74B-C67B7130C6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4320721"/>
              </p:ext>
            </p:extLst>
          </p:nvPr>
        </p:nvGraphicFramePr>
        <p:xfrm>
          <a:off x="729842" y="1770077"/>
          <a:ext cx="10959931" cy="32614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31765">
                  <a:extLst>
                    <a:ext uri="{9D8B030D-6E8A-4147-A177-3AD203B41FA5}">
                      <a16:colId xmlns:a16="http://schemas.microsoft.com/office/drawing/2014/main" val="2077998969"/>
                    </a:ext>
                  </a:extLst>
                </a:gridCol>
                <a:gridCol w="7428166">
                  <a:extLst>
                    <a:ext uri="{9D8B030D-6E8A-4147-A177-3AD203B41FA5}">
                      <a16:colId xmlns:a16="http://schemas.microsoft.com/office/drawing/2014/main" val="566723511"/>
                    </a:ext>
                  </a:extLst>
                </a:gridCol>
              </a:tblGrid>
              <a:tr h="36107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 err="1">
                          <a:effectLst/>
                        </a:rPr>
                        <a:t>graph_from_adjacency_matrix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4" marR="2994" marT="29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Create graphs from adjacency matrices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4" marR="2994" marT="2994" marB="0" anchor="b"/>
                </a:tc>
                <a:extLst>
                  <a:ext uri="{0D108BD9-81ED-4DB2-BD59-A6C34878D82A}">
                    <a16:rowId xmlns:a16="http://schemas.microsoft.com/office/drawing/2014/main" val="1683320355"/>
                  </a:ext>
                </a:extLst>
              </a:tr>
              <a:tr h="36107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</a:rPr>
                        <a:t>graph_from_adj_list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4" marR="2994" marT="29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Create graphs from adjacency lists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4" marR="2994" marT="2994" marB="0" anchor="b"/>
                </a:tc>
                <a:extLst>
                  <a:ext uri="{0D108BD9-81ED-4DB2-BD59-A6C34878D82A}">
                    <a16:rowId xmlns:a16="http://schemas.microsoft.com/office/drawing/2014/main" val="103722451"/>
                  </a:ext>
                </a:extLst>
              </a:tr>
              <a:tr h="36107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graph_from_atlas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4" marR="2994" marT="29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Create a graph from the Graph Atlas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4" marR="2994" marT="2994" marB="0" anchor="b"/>
                </a:tc>
                <a:extLst>
                  <a:ext uri="{0D108BD9-81ED-4DB2-BD59-A6C34878D82A}">
                    <a16:rowId xmlns:a16="http://schemas.microsoft.com/office/drawing/2014/main" val="2991595026"/>
                  </a:ext>
                </a:extLst>
              </a:tr>
              <a:tr h="432637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 err="1">
                          <a:effectLst/>
                        </a:rPr>
                        <a:t>graph_from_data_frame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4" marR="2994" marT="29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Creating igraph graphs from data frames or vice-versa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4" marR="2994" marT="2994" marB="0" anchor="b"/>
                </a:tc>
                <a:extLst>
                  <a:ext uri="{0D108BD9-81ED-4DB2-BD59-A6C34878D82A}">
                    <a16:rowId xmlns:a16="http://schemas.microsoft.com/office/drawing/2014/main" val="1899360420"/>
                  </a:ext>
                </a:extLst>
              </a:tr>
              <a:tr h="36107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 err="1">
                          <a:effectLst/>
                        </a:rPr>
                        <a:t>graph_from_edgelist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4" marR="2994" marT="29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Create a graph from an edge list matrix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4" marR="2994" marT="2994" marB="0" anchor="b"/>
                </a:tc>
                <a:extLst>
                  <a:ext uri="{0D108BD9-81ED-4DB2-BD59-A6C34878D82A}">
                    <a16:rowId xmlns:a16="http://schemas.microsoft.com/office/drawing/2014/main" val="299056750"/>
                  </a:ext>
                </a:extLst>
              </a:tr>
              <a:tr h="36107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graph_from_incidence_matrix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4" marR="2994" marT="29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Create graphs from an incidence matrix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4" marR="2994" marT="2994" marB="0" anchor="b"/>
                </a:tc>
                <a:extLst>
                  <a:ext uri="{0D108BD9-81ED-4DB2-BD59-A6C34878D82A}">
                    <a16:rowId xmlns:a16="http://schemas.microsoft.com/office/drawing/2014/main" val="2453616598"/>
                  </a:ext>
                </a:extLst>
              </a:tr>
              <a:tr h="36107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graph_from_isomorphism_class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4" marR="2994" marT="29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Create a graph from an isomorphism class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4" marR="2994" marT="2994" marB="0" anchor="b"/>
                </a:tc>
                <a:extLst>
                  <a:ext uri="{0D108BD9-81ED-4DB2-BD59-A6C34878D82A}">
                    <a16:rowId xmlns:a16="http://schemas.microsoft.com/office/drawing/2014/main" val="4183833242"/>
                  </a:ext>
                </a:extLst>
              </a:tr>
              <a:tr h="301264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graph_from_lcf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4" marR="2994" marT="29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Creating a graph from LCF notation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4" marR="2994" marT="2994" marB="0" anchor="b"/>
                </a:tc>
                <a:extLst>
                  <a:ext uri="{0D108BD9-81ED-4DB2-BD59-A6C34878D82A}">
                    <a16:rowId xmlns:a16="http://schemas.microsoft.com/office/drawing/2014/main" val="1335798392"/>
                  </a:ext>
                </a:extLst>
              </a:tr>
              <a:tr h="36107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graph_from_literal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4" marR="2994" marT="29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Creating (small) graphs via a simple interface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94" marR="2994" marT="2994" marB="0" anchor="b"/>
                </a:tc>
                <a:extLst>
                  <a:ext uri="{0D108BD9-81ED-4DB2-BD59-A6C34878D82A}">
                    <a16:rowId xmlns:a16="http://schemas.microsoft.com/office/drawing/2014/main" val="90889213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EB47F3F-10C6-4FE6-824D-6AB2BF8A1621}"/>
              </a:ext>
            </a:extLst>
          </p:cNvPr>
          <p:cNvSpPr/>
          <p:nvPr/>
        </p:nvSpPr>
        <p:spPr>
          <a:xfrm>
            <a:off x="0" y="6373368"/>
            <a:ext cx="10117123" cy="4846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## These are all </a:t>
            </a:r>
            <a:r>
              <a:rPr lang="en-GB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igraph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 </a:t>
            </a:r>
            <a:r>
              <a:rPr lang="en-GB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funcs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 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:). TL;WR – If you have a TO and FROM you’re good</a:t>
            </a:r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0D8EEAA5-4C29-4636-A630-C19668378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22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FCCF31B-A891-4868-A5DB-569C23588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29" y="1579418"/>
            <a:ext cx="12016883" cy="362175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18B4AD-5592-478F-913B-8C05D25C9088}"/>
              </a:ext>
            </a:extLst>
          </p:cNvPr>
          <p:cNvSpPr/>
          <p:nvPr/>
        </p:nvSpPr>
        <p:spPr>
          <a:xfrm>
            <a:off x="0" y="1579418"/>
            <a:ext cx="7482980" cy="168199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library(nycflights13); library(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dplyr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g &lt;- flights %&gt;% </a:t>
            </a:r>
          </a:p>
          <a:p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  select(origin,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dest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) %&gt;% </a:t>
            </a:r>
          </a:p>
          <a:p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 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graph_from_data_frame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(.)</a:t>
            </a:r>
          </a:p>
          <a:p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g %&gt;% plot</a:t>
            </a:r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0DD7BA-5C67-4AB2-B380-37D1E1B9EEAE}"/>
              </a:ext>
            </a:extLst>
          </p:cNvPr>
          <p:cNvSpPr/>
          <p:nvPr/>
        </p:nvSpPr>
        <p:spPr>
          <a:xfrm>
            <a:off x="9414164" y="1465118"/>
            <a:ext cx="1205345" cy="3813464"/>
          </a:xfrm>
          <a:custGeom>
            <a:avLst/>
            <a:gdLst>
              <a:gd name="connsiteX0" fmla="*/ 0 w 1205345"/>
              <a:gd name="connsiteY0" fmla="*/ 0 h 3813464"/>
              <a:gd name="connsiteX1" fmla="*/ 1205345 w 1205345"/>
              <a:gd name="connsiteY1" fmla="*/ 0 h 3813464"/>
              <a:gd name="connsiteX2" fmla="*/ 1205345 w 1205345"/>
              <a:gd name="connsiteY2" fmla="*/ 3813464 h 3813464"/>
              <a:gd name="connsiteX3" fmla="*/ 0 w 1205345"/>
              <a:gd name="connsiteY3" fmla="*/ 3813464 h 3813464"/>
              <a:gd name="connsiteX4" fmla="*/ 0 w 1205345"/>
              <a:gd name="connsiteY4" fmla="*/ 0 h 381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5345" h="3813464" extrusionOk="0">
                <a:moveTo>
                  <a:pt x="0" y="0"/>
                </a:moveTo>
                <a:cubicBezTo>
                  <a:pt x="215587" y="-76954"/>
                  <a:pt x="620432" y="-100824"/>
                  <a:pt x="1205345" y="0"/>
                </a:cubicBezTo>
                <a:cubicBezTo>
                  <a:pt x="1166119" y="1036405"/>
                  <a:pt x="1062202" y="2419903"/>
                  <a:pt x="1205345" y="3813464"/>
                </a:cubicBezTo>
                <a:cubicBezTo>
                  <a:pt x="657938" y="3763243"/>
                  <a:pt x="484859" y="3785973"/>
                  <a:pt x="0" y="3813464"/>
                </a:cubicBezTo>
                <a:cubicBezTo>
                  <a:pt x="66359" y="2179206"/>
                  <a:pt x="-43911" y="1637760"/>
                  <a:pt x="0" y="0"/>
                </a:cubicBezTo>
                <a:close/>
              </a:path>
            </a:pathLst>
          </a:custGeom>
          <a:noFill/>
          <a:ln w="762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8249036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E7B53-E1B5-4839-83BE-146E97B5C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EASY EXAMPLE - nycflights13::flights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0FD55E-2DFD-4D9A-BBF7-99D7E6510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895" y="0"/>
            <a:ext cx="7166225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D16C40-DBDC-4DE9-A797-CB5FCBBB735B}"/>
              </a:ext>
            </a:extLst>
          </p:cNvPr>
          <p:cNvSpPr/>
          <p:nvPr/>
        </p:nvSpPr>
        <p:spPr>
          <a:xfrm>
            <a:off x="23129" y="3633480"/>
            <a:ext cx="7482980" cy="168199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E(g)$weight &lt;- 1</a:t>
            </a:r>
          </a:p>
          <a:p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g &lt;- g %&gt;% simplify(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edge.attr.comb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="sum")</a:t>
            </a:r>
          </a:p>
          <a:p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E(g)$width &lt;- E(g)$weight / max(E(g)$weight) * 10</a:t>
            </a:r>
          </a:p>
          <a:p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g %&gt;% </a:t>
            </a:r>
          </a:p>
          <a:p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  plot(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vertex.size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 = 1,edge.arrow.size = .3, layout =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layout.graphopt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)</a:t>
            </a:r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18698CE1-2980-46A3-A4C4-D6B1B89BD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3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893BD-4D61-4031-98D8-881665AF7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2050" name="Picture 2" descr="Image result for examples of fragmented social networks">
            <a:extLst>
              <a:ext uri="{FF2B5EF4-FFF2-40B4-BE49-F238E27FC236}">
                <a16:creationId xmlns:a16="http://schemas.microsoft.com/office/drawing/2014/main" id="{79765F07-F5A3-4B43-A8C4-B22B81C0B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190" y="0"/>
            <a:ext cx="6219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63D261-39CC-4C02-9D5E-9E7788B8ECE6}"/>
              </a:ext>
            </a:extLst>
          </p:cNvPr>
          <p:cNvSpPr txBox="1"/>
          <p:nvPr/>
        </p:nvSpPr>
        <p:spPr>
          <a:xfrm>
            <a:off x="1638299" y="1871147"/>
            <a:ext cx="2749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Zachary's karate club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57448B-7F55-43F8-AC6F-A84348774B5C}"/>
              </a:ext>
            </a:extLst>
          </p:cNvPr>
          <p:cNvSpPr/>
          <p:nvPr/>
        </p:nvSpPr>
        <p:spPr>
          <a:xfrm>
            <a:off x="0" y="6320858"/>
            <a:ext cx="5226341" cy="53714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data(karate) </a:t>
            </a:r>
          </a:p>
          <a:p>
            <a:r>
              <a:rPr lang="en-GB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visIgraph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(karate)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32D0BB-141D-4B91-A2DA-07DB60ADB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34" y="2307649"/>
            <a:ext cx="3698886" cy="379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51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sure Fry (Inverted and narrow) - soooooo... pretty pictures then?">
            <a:extLst>
              <a:ext uri="{FF2B5EF4-FFF2-40B4-BE49-F238E27FC236}">
                <a16:creationId xmlns:a16="http://schemas.microsoft.com/office/drawing/2014/main" id="{0AA911EA-D544-484F-A94F-746D8523C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435" y="1183286"/>
            <a:ext cx="4813129" cy="449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E3A5C32A-821B-466D-A41D-480C2C6D6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98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tman slap robin - NO! it's the underlying stats that are relevant">
            <a:extLst>
              <a:ext uri="{FF2B5EF4-FFF2-40B4-BE49-F238E27FC236}">
                <a16:creationId xmlns:a16="http://schemas.microsoft.com/office/drawing/2014/main" id="{8959AEEC-6DCD-49FE-B58C-7FD5CB536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631" y="-732"/>
            <a:ext cx="7092461" cy="68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294A9EDF-7B98-4257-BADC-42630FC76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25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9BCD38-DEB2-409D-8C42-4F563599B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STATISTICS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F8B405-DB26-4E94-92B0-B2C78718AA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BE256BAF-4349-4127-9FBF-B0F018F48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42" y="2490394"/>
            <a:ext cx="859717" cy="85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89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E4A538-12EA-4597-B533-8532BE585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NETWORK STATISTICS!!!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901F74-FB8C-4ACA-9FF4-0129B258CC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12104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BBA8B33-A177-4C7E-B726-6E970AA595F0}"/>
              </a:ext>
            </a:extLst>
          </p:cNvPr>
          <p:cNvSpPr txBox="1">
            <a:spLocks/>
          </p:cNvSpPr>
          <p:nvPr/>
        </p:nvSpPr>
        <p:spPr>
          <a:xfrm>
            <a:off x="7883611" y="2121408"/>
            <a:ext cx="3816774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182880"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600">
                <a:latin typeface="+mn-lt"/>
                <a:ea typeface="+mn-ea"/>
                <a:cs typeface="+mn-cs"/>
              </a:rPr>
              <a:t>Look at </a:t>
            </a:r>
          </a:p>
          <a:p>
            <a:pPr indent="-182880"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600" b="1">
                <a:latin typeface="+mn-lt"/>
                <a:ea typeface="+mn-ea"/>
                <a:cs typeface="+mn-cs"/>
              </a:rPr>
              <a:t>WHOLE NETWORK</a:t>
            </a:r>
            <a:endParaRPr lang="en-US" sz="1600">
              <a:latin typeface="+mn-lt"/>
              <a:ea typeface="+mn-ea"/>
              <a:cs typeface="+mn-cs"/>
            </a:endParaRPr>
          </a:p>
          <a:p>
            <a:pPr indent="-182880"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600">
                <a:latin typeface="+mn-lt"/>
                <a:ea typeface="+mn-ea"/>
                <a:cs typeface="+mn-cs"/>
              </a:rPr>
              <a:t>Or the</a:t>
            </a:r>
          </a:p>
          <a:p>
            <a:pPr indent="-182880"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600" b="1">
                <a:latin typeface="+mn-lt"/>
                <a:ea typeface="+mn-ea"/>
                <a:cs typeface="+mn-cs"/>
              </a:rPr>
              <a:t>INDIVIDUAL NODES</a:t>
            </a:r>
            <a:r>
              <a:rPr lang="en-US" sz="1600">
                <a:latin typeface="+mn-lt"/>
                <a:ea typeface="+mn-ea"/>
                <a:cs typeface="+mn-cs"/>
              </a:rPr>
              <a:t> </a:t>
            </a:r>
          </a:p>
          <a:p>
            <a:pPr indent="-182880"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600">
              <a:latin typeface="+mn-lt"/>
              <a:ea typeface="+mn-ea"/>
              <a:cs typeface="+mn-cs"/>
            </a:endParaRPr>
          </a:p>
          <a:p>
            <a:pPr indent="-182880"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600" b="1">
              <a:latin typeface="+mn-lt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3C3B7D1C-8509-4CE3-8D9C-F95290D3ED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18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8389B-BEF2-41E8-94AC-2E8582F50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WHOLE </a:t>
            </a:r>
            <a:r>
              <a:rPr lang="en-US" dirty="0" err="1"/>
              <a:t>NETWORk</a:t>
            </a:r>
            <a:r>
              <a:rPr lang="en-US" dirty="0"/>
              <a:t> stats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09D5F-8E0F-472B-843A-FCC3B1CAF2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E78A7C3A-7858-4A0D-995C-9B39A07C7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53" y="2329030"/>
            <a:ext cx="995082" cy="99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5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7EF20-A2D2-4956-9045-615A6E74B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Fragmentation</a:t>
            </a:r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53B32149-5FF4-4F78-A3BF-12DD21D25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1607" y="6347653"/>
            <a:ext cx="274320" cy="274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9E2152-5B5F-4793-8066-F0FB1629F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237" y="2069486"/>
            <a:ext cx="3800475" cy="3924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764BAA-8840-43C0-BD93-B6A3AC584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514" y="2069486"/>
            <a:ext cx="3905250" cy="3629025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62B7FDC8-B7F0-4A3F-8076-EF6E68068D57}"/>
              </a:ext>
            </a:extLst>
          </p:cNvPr>
          <p:cNvSpPr/>
          <p:nvPr/>
        </p:nvSpPr>
        <p:spPr>
          <a:xfrm>
            <a:off x="5673436" y="3595255"/>
            <a:ext cx="1055801" cy="5299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3A0B86-9DD0-4AD4-BAC7-BFF8BBBA64BC}"/>
              </a:ext>
            </a:extLst>
          </p:cNvPr>
          <p:cNvSpPr/>
          <p:nvPr/>
        </p:nvSpPr>
        <p:spPr>
          <a:xfrm>
            <a:off x="-2" y="6347653"/>
            <a:ext cx="4957895" cy="47984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data(yeast)</a:t>
            </a:r>
          </a:p>
          <a:p>
            <a:r>
              <a:rPr lang="en-GB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count_components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(yeast)</a:t>
            </a:r>
          </a:p>
        </p:txBody>
      </p:sp>
    </p:spTree>
    <p:extLst>
      <p:ext uri="{BB962C8B-B14F-4D97-AF65-F5344CB8AC3E}">
        <p14:creationId xmlns:p14="http://schemas.microsoft.com/office/powerpoint/2010/main" val="17600707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s. GIF. Is. Everything.  https___t.co_AJTRxvzKfH">
            <a:hlinkClick r:id="" action="ppaction://media"/>
            <a:extLst>
              <a:ext uri="{FF2B5EF4-FFF2-40B4-BE49-F238E27FC236}">
                <a16:creationId xmlns:a16="http://schemas.microsoft.com/office/drawing/2014/main" id="{586BB4CC-E0D2-4827-8BDA-774747C6C09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2563" y="2120900"/>
            <a:ext cx="6753225" cy="4051300"/>
          </a:xfrm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4142AEEE-37F7-486A-AA72-357293702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6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53F3E-13CA-4B42-8CDD-0B1B9EB1E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265019" cy="132556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Community Detection</a:t>
            </a: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58E1E93-E170-4784-A723-19C2492E335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4792" y="885537"/>
            <a:ext cx="9742415" cy="5905351"/>
          </a:xfrm>
          <a:prstGeom prst="rect">
            <a:avLst/>
          </a:prstGeom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731962B3-1F26-48BF-889C-E29F8518C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1607" y="6347653"/>
            <a:ext cx="274320" cy="2743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6D27775-43BD-4ABE-803B-BA9AE13E4A87}"/>
              </a:ext>
            </a:extLst>
          </p:cNvPr>
          <p:cNvSpPr/>
          <p:nvPr/>
        </p:nvSpPr>
        <p:spPr>
          <a:xfrm>
            <a:off x="0" y="5821960"/>
            <a:ext cx="8103766" cy="10360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data(karate)</a:t>
            </a:r>
          </a:p>
          <a:p>
            <a:r>
              <a:rPr lang="en-GB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ebc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 &lt;- </a:t>
            </a:r>
            <a:r>
              <a:rPr lang="en-GB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cluster_walktrap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(</a:t>
            </a:r>
            <a:r>
              <a:rPr lang="en-GB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as.undirected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(karate))</a:t>
            </a:r>
          </a:p>
          <a:p>
            <a:r>
              <a:rPr lang="en-GB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memb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 &lt;- membership(</a:t>
            </a:r>
            <a:r>
              <a:rPr lang="en-GB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ebc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plot(</a:t>
            </a:r>
            <a:r>
              <a:rPr lang="en-GB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as.undirected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(karate), </a:t>
            </a:r>
            <a:r>
              <a:rPr lang="en-GB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vertex.color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=</a:t>
            </a:r>
            <a:r>
              <a:rPr lang="en-GB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memb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, </a:t>
            </a:r>
            <a:r>
              <a:rPr lang="en-GB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vertex.label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=NA)</a:t>
            </a:r>
          </a:p>
        </p:txBody>
      </p:sp>
    </p:spTree>
    <p:extLst>
      <p:ext uri="{BB962C8B-B14F-4D97-AF65-F5344CB8AC3E}">
        <p14:creationId xmlns:p14="http://schemas.microsoft.com/office/powerpoint/2010/main" val="1324269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0CCCF-A7AE-4E90-A300-1421B72A6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SHORTEST PATH LENGTH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453A14-6C03-4787-9D12-26BE50F5DC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975" y="2660247"/>
            <a:ext cx="10058400" cy="297260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E4BF15-BAD8-4222-A94C-AFD2975CBCA3}"/>
              </a:ext>
            </a:extLst>
          </p:cNvPr>
          <p:cNvSpPr txBox="1"/>
          <p:nvPr/>
        </p:nvSpPr>
        <p:spPr>
          <a:xfrm>
            <a:off x="2435668" y="5698959"/>
            <a:ext cx="467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                         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9C4487-A01C-4B27-BB7D-688652509F29}"/>
              </a:ext>
            </a:extLst>
          </p:cNvPr>
          <p:cNvSpPr txBox="1"/>
          <p:nvPr/>
        </p:nvSpPr>
        <p:spPr>
          <a:xfrm>
            <a:off x="5605776" y="5698959"/>
            <a:ext cx="1206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1.761905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D84C43-D0BC-4C3A-9C30-649B892C7D1F}"/>
              </a:ext>
            </a:extLst>
          </p:cNvPr>
          <p:cNvSpPr txBox="1"/>
          <p:nvPr/>
        </p:nvSpPr>
        <p:spPr>
          <a:xfrm>
            <a:off x="9643209" y="5632852"/>
            <a:ext cx="467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                         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03433B-A586-4ED3-9165-7325C81C1223}"/>
              </a:ext>
            </a:extLst>
          </p:cNvPr>
          <p:cNvSpPr/>
          <p:nvPr/>
        </p:nvSpPr>
        <p:spPr>
          <a:xfrm>
            <a:off x="-2" y="6118625"/>
            <a:ext cx="4420999" cy="75081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g &lt;-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make_star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(10, mode = "out")</a:t>
            </a:r>
          </a:p>
          <a:p>
            <a:r>
              <a:rPr lang="en-GB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mean_distance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(g, directed = TRUE)</a:t>
            </a:r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2BBBBB6D-CF96-460B-96A2-A3B72228A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1607" y="6347653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8389B-BEF2-41E8-94AC-2E8582F50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node stats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09D5F-8E0F-472B-843A-FCC3B1CAF2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E78A7C3A-7858-4A0D-995C-9B39A07C7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53" y="2329030"/>
            <a:ext cx="995082" cy="99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57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56888-49FD-4D2F-BB48-8C350EE4D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343012" cy="9792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Centrality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29E18-BFD8-45D7-AF29-B8F376CEB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413" y="1836843"/>
            <a:ext cx="3220917" cy="14521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000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How “</a:t>
            </a:r>
            <a:r>
              <a:rPr lang="en-US" sz="2000" kern="1200" dirty="0" err="1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middley</a:t>
            </a:r>
            <a:r>
              <a:rPr lang="en-US" sz="2000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” are you?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8F80EE1-1F72-4BA9-A9EA-8F89416BD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2580" y="643469"/>
            <a:ext cx="3718683" cy="557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7F178F-6725-4E66-B5A4-8062DE353B8B}"/>
              </a:ext>
            </a:extLst>
          </p:cNvPr>
          <p:cNvSpPr txBox="1"/>
          <p:nvPr/>
        </p:nvSpPr>
        <p:spPr>
          <a:xfrm>
            <a:off x="6504412" y="2265545"/>
            <a:ext cx="769246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u="none" strike="noStrike" dirty="0">
                <a:solidFill>
                  <a:srgbClr val="202122"/>
                </a:solidFill>
                <a:latin typeface="Arial" panose="020B0604020202020204" pitchFamily="34" charset="0"/>
              </a:rPr>
              <a:t>    </a:t>
            </a:r>
            <a:r>
              <a:rPr lang="en-US" sz="105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Betweenness centrality</a:t>
            </a:r>
            <a:r>
              <a:rPr lang="en-US" sz="1050" u="none" strike="noStrike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105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           </a:t>
            </a:r>
            <a:r>
              <a:rPr lang="en-US" sz="105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Closeness centrality</a:t>
            </a:r>
            <a:r>
              <a:rPr lang="en-US" sz="105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endParaRPr lang="en-US" sz="105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en-US" sz="105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US" sz="105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en-US" sz="105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US" sz="105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en-US" sz="105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US" sz="105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en-US" sz="105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US" sz="105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US" sz="105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en-US" sz="105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105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   </a:t>
            </a:r>
            <a:r>
              <a:rPr lang="en-US" sz="105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Eigenvector centrality</a:t>
            </a:r>
            <a:r>
              <a:rPr lang="en-US" sz="105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              </a:t>
            </a:r>
            <a:r>
              <a:rPr lang="en-US" sz="105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Degree centrality</a:t>
            </a:r>
            <a:endParaRPr lang="en-US" sz="105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US" sz="105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US" sz="1050" u="none" strike="noStrike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en-US" sz="105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US" sz="1050" u="none" strike="noStrike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en-US" sz="105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US" sz="1050" u="none" strike="noStrike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en-US" sz="105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US" sz="1050" u="none" strike="noStrike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en-US" sz="105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US" sz="1050" u="none" strike="noStrike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n-US" sz="105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  </a:t>
            </a:r>
            <a:r>
              <a:rPr lang="en-US" sz="105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Harmonic centrality</a:t>
            </a:r>
            <a:r>
              <a:rPr lang="en-US" sz="105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                 </a:t>
            </a:r>
            <a:r>
              <a:rPr lang="en-US" sz="105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Katz centrality</a:t>
            </a:r>
            <a:r>
              <a:rPr lang="en-US" sz="105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endParaRPr lang="en-GB" sz="1050" dirty="0"/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9CA74DBE-1F29-4945-B9CD-02C45EA33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E3432FA-9637-450D-8C1A-33BDB85900E0}"/>
              </a:ext>
            </a:extLst>
          </p:cNvPr>
          <p:cNvSpPr/>
          <p:nvPr/>
        </p:nvSpPr>
        <p:spPr>
          <a:xfrm>
            <a:off x="-2" y="6118625"/>
            <a:ext cx="4420999" cy="75081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g &lt;-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make_star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(10, mode = "out")</a:t>
            </a:r>
          </a:p>
          <a:p>
            <a:r>
              <a:rPr lang="en-GB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eigen_centrality</a:t>
            </a:r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(g)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FF62E5-844B-417D-BF30-8E2F40C1811F}"/>
              </a:ext>
            </a:extLst>
          </p:cNvPr>
          <p:cNvSpPr txBox="1"/>
          <p:nvPr/>
        </p:nvSpPr>
        <p:spPr>
          <a:xfrm>
            <a:off x="5875283" y="642052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https://en.wikipedia.org/wiki/Centrality#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F7973D2-4AC7-4E82-B4FF-425088B260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767431"/>
              </p:ext>
            </p:extLst>
          </p:nvPr>
        </p:nvGraphicFramePr>
        <p:xfrm>
          <a:off x="565413" y="2450664"/>
          <a:ext cx="5807167" cy="29199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5028">
                  <a:extLst>
                    <a:ext uri="{9D8B030D-6E8A-4147-A177-3AD203B41FA5}">
                      <a16:colId xmlns:a16="http://schemas.microsoft.com/office/drawing/2014/main" val="3237789894"/>
                    </a:ext>
                  </a:extLst>
                </a:gridCol>
                <a:gridCol w="3892139">
                  <a:extLst>
                    <a:ext uri="{9D8B030D-6E8A-4147-A177-3AD203B41FA5}">
                      <a16:colId xmlns:a16="http://schemas.microsoft.com/office/drawing/2014/main" val="4284776813"/>
                    </a:ext>
                  </a:extLst>
                </a:gridCol>
              </a:tblGrid>
              <a:tr h="35959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alpha_centrality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6" marR="2646" marT="264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Find Bonacich alpha centrality scores of network positions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6" marR="2646" marT="2646" marB="0" anchor="b"/>
                </a:tc>
                <a:extLst>
                  <a:ext uri="{0D108BD9-81ED-4DB2-BD59-A6C34878D82A}">
                    <a16:rowId xmlns:a16="http://schemas.microsoft.com/office/drawing/2014/main" val="1623950809"/>
                  </a:ext>
                </a:extLst>
              </a:tr>
              <a:tr h="28006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authority_score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6" marR="2646" marT="264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Kleinberg's authority centrality scores.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6" marR="2646" marT="2646" marB="0" anchor="b"/>
                </a:tc>
                <a:extLst>
                  <a:ext uri="{0D108BD9-81ED-4DB2-BD59-A6C34878D82A}">
                    <a16:rowId xmlns:a16="http://schemas.microsoft.com/office/drawing/2014/main" val="129893089"/>
                  </a:ext>
                </a:extLst>
              </a:tr>
              <a:tr h="28006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betweenness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6" marR="2646" marT="264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Vertex and edge betweenness centrality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6" marR="2646" marT="2646" marB="0" anchor="b"/>
                </a:tc>
                <a:extLst>
                  <a:ext uri="{0D108BD9-81ED-4DB2-BD59-A6C34878D82A}">
                    <a16:rowId xmlns:a16="http://schemas.microsoft.com/office/drawing/2014/main" val="2524050793"/>
                  </a:ext>
                </a:extLst>
              </a:tr>
              <a:tr h="31983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bonpow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6" marR="2646" marT="264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Find </a:t>
                      </a:r>
                      <a:r>
                        <a:rPr lang="en-US" sz="1100" u="none" strike="noStrike" dirty="0" err="1">
                          <a:effectLst/>
                        </a:rPr>
                        <a:t>Bonacich</a:t>
                      </a:r>
                      <a:r>
                        <a:rPr lang="en-US" sz="1100" u="none" strike="noStrike" dirty="0">
                          <a:effectLst/>
                        </a:rPr>
                        <a:t> Power Centrality Scores of Network Positions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6" marR="2646" marT="2646" marB="0" anchor="b"/>
                </a:tc>
                <a:extLst>
                  <a:ext uri="{0D108BD9-81ED-4DB2-BD59-A6C34878D82A}">
                    <a16:rowId xmlns:a16="http://schemas.microsoft.com/office/drawing/2014/main" val="2747271643"/>
                  </a:ext>
                </a:extLst>
              </a:tr>
              <a:tr h="20054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closeness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6" marR="2646" marT="264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Closeness centrality of vertices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6" marR="2646" marT="2646" marB="0" anchor="b"/>
                </a:tc>
                <a:extLst>
                  <a:ext uri="{0D108BD9-81ED-4DB2-BD59-A6C34878D82A}">
                    <a16:rowId xmlns:a16="http://schemas.microsoft.com/office/drawing/2014/main" val="3101376657"/>
                  </a:ext>
                </a:extLst>
              </a:tr>
              <a:tr h="28006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edge_betweenness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6" marR="2646" marT="264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Vertex and edge betweenness centrality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6" marR="2646" marT="2646" marB="0" anchor="b"/>
                </a:tc>
                <a:extLst>
                  <a:ext uri="{0D108BD9-81ED-4DB2-BD59-A6C34878D82A}">
                    <a16:rowId xmlns:a16="http://schemas.microsoft.com/office/drawing/2014/main" val="926510230"/>
                  </a:ext>
                </a:extLst>
              </a:tr>
              <a:tr h="31983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eigen_centrality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6" marR="2646" marT="264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Find Eigenvector Centrality Scores of Network Positions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6" marR="2646" marT="2646" marB="0" anchor="b"/>
                </a:tc>
                <a:extLst>
                  <a:ext uri="{0D108BD9-81ED-4DB2-BD59-A6C34878D82A}">
                    <a16:rowId xmlns:a16="http://schemas.microsoft.com/office/drawing/2014/main" val="771593618"/>
                  </a:ext>
                </a:extLst>
              </a:tr>
              <a:tr h="20054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hub_score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6" marR="2646" marT="264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Kleinberg's hub centrality scores.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6" marR="2646" marT="2646" marB="0" anchor="b"/>
                </a:tc>
                <a:extLst>
                  <a:ext uri="{0D108BD9-81ED-4DB2-BD59-A6C34878D82A}">
                    <a16:rowId xmlns:a16="http://schemas.microsoft.com/office/drawing/2014/main" val="3807196320"/>
                  </a:ext>
                </a:extLst>
              </a:tr>
              <a:tr h="31983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power_centrality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6" marR="2646" marT="264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Find Bonacich Power Centrality Scores of Network Positions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6" marR="2646" marT="2646" marB="0" anchor="b"/>
                </a:tc>
                <a:extLst>
                  <a:ext uri="{0D108BD9-81ED-4DB2-BD59-A6C34878D82A}">
                    <a16:rowId xmlns:a16="http://schemas.microsoft.com/office/drawing/2014/main" val="2501978925"/>
                  </a:ext>
                </a:extLst>
              </a:tr>
              <a:tr h="35959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subgraph_centrality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6" marR="2646" marT="264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Find subgraph centrality scores of network positions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46" marR="2646" marT="2646" marB="0" anchor="b"/>
                </a:tc>
                <a:extLst>
                  <a:ext uri="{0D108BD9-81ED-4DB2-BD59-A6C34878D82A}">
                    <a16:rowId xmlns:a16="http://schemas.microsoft.com/office/drawing/2014/main" val="31354419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357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1EC42-E2B2-44FB-BF58-BC342471E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924" y="685800"/>
            <a:ext cx="4920019" cy="202155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USE CENTRALITY TO IDENTIFY KEY NODES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EBAE06-60F3-4C5F-9E27-B60CB4685C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59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15316-1F4F-4632-AF75-76C5D16EB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924" y="2927444"/>
            <a:ext cx="4920019" cy="3244755"/>
          </a:xfrm>
        </p:spPr>
        <p:txBody>
          <a:bodyPr>
            <a:normAutofit/>
          </a:bodyPr>
          <a:lstStyle/>
          <a:p>
            <a:r>
              <a:rPr lang="en-US" dirty="0"/>
              <a:t>Purple nodes are producers</a:t>
            </a:r>
          </a:p>
          <a:p>
            <a:r>
              <a:rPr lang="en-US" dirty="0"/>
              <a:t>You can “help” one, preferably a strong one</a:t>
            </a:r>
          </a:p>
          <a:p>
            <a:r>
              <a:rPr lang="en-US" dirty="0"/>
              <a:t>Who do you help to maximize your effect on everybody?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9545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97799A4-6F2F-40A5-8500-3CDD355B2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543" y="0"/>
            <a:ext cx="8994914" cy="6858000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218676B8-B969-4C3F-96A7-9482334ED8C9}"/>
              </a:ext>
            </a:extLst>
          </p:cNvPr>
          <p:cNvSpPr/>
          <p:nvPr/>
        </p:nvSpPr>
        <p:spPr>
          <a:xfrm>
            <a:off x="1495313" y="1779674"/>
            <a:ext cx="2363260" cy="490451"/>
          </a:xfrm>
          <a:prstGeom prst="wedgeEllipseCallout">
            <a:avLst>
              <a:gd name="adj1" fmla="val 137753"/>
              <a:gd name="adj2" fmla="val 2734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More important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43E7D39-557D-44B7-AE14-06D448AEF651}"/>
              </a:ext>
            </a:extLst>
          </p:cNvPr>
          <p:cNvSpPr/>
          <p:nvPr/>
        </p:nvSpPr>
        <p:spPr>
          <a:xfrm>
            <a:off x="9435595" y="2805422"/>
            <a:ext cx="2216728" cy="490451"/>
          </a:xfrm>
          <a:prstGeom prst="wedgeEllipseCallout">
            <a:avLst>
              <a:gd name="adj1" fmla="val -71281"/>
              <a:gd name="adj2" fmla="val -3295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Less important</a:t>
            </a:r>
          </a:p>
        </p:txBody>
      </p:sp>
      <p:pic>
        <p:nvPicPr>
          <p:cNvPr id="12" name="Picture 11" descr="Logo, icon&#10;&#10;Description automatically generated">
            <a:extLst>
              <a:ext uri="{FF2B5EF4-FFF2-40B4-BE49-F238E27FC236}">
                <a16:creationId xmlns:a16="http://schemas.microsoft.com/office/drawing/2014/main" id="{A7A2493B-8B14-45F0-85D4-4B5674223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5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E6805-D1A5-43AA-8AAE-C3B3476B9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4100052" cy="1622321"/>
          </a:xfrm>
        </p:spPr>
        <p:txBody>
          <a:bodyPr>
            <a:normAutofit/>
          </a:bodyPr>
          <a:lstStyle/>
          <a:p>
            <a:r>
              <a:rPr lang="en-US" dirty="0"/>
              <a:t>Authority/HUB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EB917-D604-4480-9B23-59C6D7B25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505494" cy="3545840"/>
          </a:xfrm>
        </p:spPr>
        <p:txBody>
          <a:bodyPr>
            <a:normAutofit/>
          </a:bodyPr>
          <a:lstStyle/>
          <a:p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Authority is the “global buyer”, where everything points in</a:t>
            </a:r>
          </a:p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Degrees IN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but considers the node “importance”</a:t>
            </a:r>
          </a:p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Opposite is “Hub”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908EF1-C7E3-4459-972D-8CE7B5BBA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305563"/>
            <a:ext cx="6019331" cy="4243628"/>
          </a:xfrm>
          <a:prstGeom prst="rect">
            <a:avLst/>
          </a:prstGeom>
          <a:effectLst/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D0854330-4485-48DE-9955-55D6E7B13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61AE0F-3105-4E72-BFF8-B1838C1AB471}"/>
              </a:ext>
            </a:extLst>
          </p:cNvPr>
          <p:cNvSpPr/>
          <p:nvPr/>
        </p:nvSpPr>
        <p:spPr>
          <a:xfrm>
            <a:off x="-2" y="6098961"/>
            <a:ext cx="4463847" cy="75081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g &lt;-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make_full_citation_graph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(100)</a:t>
            </a:r>
          </a:p>
          <a:p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authority_score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(g)$vector</a:t>
            </a:r>
          </a:p>
          <a:p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hub_score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(g)$vector</a:t>
            </a:r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024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3605150-0EA0-4E15-8209-38F11A539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194" y="252949"/>
            <a:ext cx="8458200" cy="6629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20CCCF-A7AE-4E90-A300-1421B72A6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degrees IN/OUT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03433B-A586-4ED3-9165-7325C81C1223}"/>
              </a:ext>
            </a:extLst>
          </p:cNvPr>
          <p:cNvSpPr/>
          <p:nvPr/>
        </p:nvSpPr>
        <p:spPr>
          <a:xfrm>
            <a:off x="-2" y="6098961"/>
            <a:ext cx="4463847" cy="75081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g &lt;-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make_full_citation_graph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(100)</a:t>
            </a:r>
          </a:p>
          <a:p>
            <a:r>
              <a:rPr lang="en-GB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degree(g, mode = "in")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1E5BDB7-AFFD-4E07-A8E9-609131450277}"/>
              </a:ext>
            </a:extLst>
          </p:cNvPr>
          <p:cNvSpPr/>
          <p:nvPr/>
        </p:nvSpPr>
        <p:spPr>
          <a:xfrm>
            <a:off x="5949062" y="5417573"/>
            <a:ext cx="681387" cy="681387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51C01B-91DB-4852-98AD-391D34018905}"/>
              </a:ext>
            </a:extLst>
          </p:cNvPr>
          <p:cNvSpPr txBox="1"/>
          <p:nvPr/>
        </p:nvSpPr>
        <p:spPr>
          <a:xfrm>
            <a:off x="6941574" y="5673213"/>
            <a:ext cx="2351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DEGREES = 4</a:t>
            </a:r>
          </a:p>
          <a:p>
            <a:r>
              <a:rPr lang="en-US" dirty="0">
                <a:solidFill>
                  <a:srgbClr val="92D050"/>
                </a:solidFill>
              </a:rPr>
              <a:t>DEGREES IN = 1</a:t>
            </a:r>
          </a:p>
          <a:p>
            <a:r>
              <a:rPr lang="en-US" dirty="0">
                <a:solidFill>
                  <a:srgbClr val="92D050"/>
                </a:solidFill>
              </a:rPr>
              <a:t>DEGREES OUT = 3</a:t>
            </a:r>
            <a:endParaRPr lang="en-GB" dirty="0">
              <a:solidFill>
                <a:srgbClr val="92D050"/>
              </a:solidFill>
            </a:endParaRPr>
          </a:p>
        </p:txBody>
      </p:sp>
      <p:pic>
        <p:nvPicPr>
          <p:cNvPr id="16" name="Picture 15" descr="Logo, icon&#10;&#10;Description automatically generated">
            <a:extLst>
              <a:ext uri="{FF2B5EF4-FFF2-40B4-BE49-F238E27FC236}">
                <a16:creationId xmlns:a16="http://schemas.microsoft.com/office/drawing/2014/main" id="{C2DC9615-0012-45DE-875E-F0FF6753B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A5C6EC-46F4-44E4-956C-E4D579CF04A0}"/>
              </a:ext>
            </a:extLst>
          </p:cNvPr>
          <p:cNvSpPr txBox="1"/>
          <p:nvPr/>
        </p:nvSpPr>
        <p:spPr>
          <a:xfrm>
            <a:off x="1063752" y="1632311"/>
            <a:ext cx="2351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“groups of 6”</a:t>
            </a:r>
            <a:endParaRPr lang="en-GB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18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44E9D8-787C-4180-9952-89E00C757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1733" y="0"/>
            <a:ext cx="8458200" cy="6629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F008C-57FB-4FD4-8A6A-972C89B8A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Bridge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4E0813-87D8-4816-AC74-73ACE363D6EF}"/>
              </a:ext>
            </a:extLst>
          </p:cNvPr>
          <p:cNvSpPr/>
          <p:nvPr/>
        </p:nvSpPr>
        <p:spPr>
          <a:xfrm>
            <a:off x="4110947" y="4369244"/>
            <a:ext cx="925663" cy="75336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959E15ED-DB1F-486F-BC59-3FBD4218C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3B5C47D0-1593-40D4-80DB-BB7EF9697AB2}"/>
              </a:ext>
            </a:extLst>
          </p:cNvPr>
          <p:cNvSpPr/>
          <p:nvPr/>
        </p:nvSpPr>
        <p:spPr>
          <a:xfrm rot="19454050">
            <a:off x="2662998" y="1328892"/>
            <a:ext cx="3706761" cy="2868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156DBE-DBBB-483F-AE81-30B47C093E38}"/>
              </a:ext>
            </a:extLst>
          </p:cNvPr>
          <p:cNvSpPr/>
          <p:nvPr/>
        </p:nvSpPr>
        <p:spPr>
          <a:xfrm>
            <a:off x="-147650" y="6042050"/>
            <a:ext cx="8632889" cy="85196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library(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networktools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graph1 &lt;- 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qgraph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::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qgraph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cor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(depression))</a:t>
            </a:r>
          </a:p>
          <a:p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nsolas" panose="020B0609020204030204" pitchFamily="49" charset="0"/>
              </a:rPr>
              <a:t>bridge(graph1, communities=c('1','1','2','2','2','2','1','2','1'))</a:t>
            </a:r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pic>
        <p:nvPicPr>
          <p:cNvPr id="2050" name="Picture 2" descr="Our R&amp;D portfolio for COVID-19 | DNDi">
            <a:extLst>
              <a:ext uri="{FF2B5EF4-FFF2-40B4-BE49-F238E27FC236}">
                <a16:creationId xmlns:a16="http://schemas.microsoft.com/office/drawing/2014/main" id="{BEC95C09-DA97-4BD2-877E-BB719E66B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74" y="3375052"/>
            <a:ext cx="2605697" cy="264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40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9FB3432-8EC5-41B3-9251-A33594294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8175"/>
            <a:ext cx="7915275" cy="62198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7C7710-F853-4BBF-8CDE-DAD75A5A3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8201" y="4863707"/>
            <a:ext cx="3405941" cy="1182346"/>
          </a:xfrm>
        </p:spPr>
        <p:txBody>
          <a:bodyPr>
            <a:normAutofit fontScale="90000"/>
          </a:bodyPr>
          <a:lstStyle/>
          <a:p>
            <a:r>
              <a:rPr lang="en-US" dirty="0"/>
              <a:t>IDENTIFY the “bottleneck”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29D80B32-C401-46ED-B9A1-E99033BAAF08}"/>
              </a:ext>
            </a:extLst>
          </p:cNvPr>
          <p:cNvSpPr/>
          <p:nvPr/>
        </p:nvSpPr>
        <p:spPr>
          <a:xfrm>
            <a:off x="8448201" y="3867594"/>
            <a:ext cx="2216728" cy="490451"/>
          </a:xfrm>
          <a:prstGeom prst="wedgeEllipseCallout">
            <a:avLst>
              <a:gd name="adj1" fmla="val -157549"/>
              <a:gd name="adj2" fmla="val -1444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Bottleneck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2A56928-DFE3-4C01-B10E-24919B3AD12B}"/>
              </a:ext>
            </a:extLst>
          </p:cNvPr>
          <p:cNvSpPr/>
          <p:nvPr/>
        </p:nvSpPr>
        <p:spPr>
          <a:xfrm rot="14207407" flipH="1">
            <a:off x="4582742" y="670913"/>
            <a:ext cx="420013" cy="1912055"/>
          </a:xfrm>
          <a:custGeom>
            <a:avLst/>
            <a:gdLst>
              <a:gd name="connsiteX0" fmla="*/ 1982149 w 1982149"/>
              <a:gd name="connsiteY0" fmla="*/ 2460567 h 2460567"/>
              <a:gd name="connsiteX1" fmla="*/ 36970 w 1982149"/>
              <a:gd name="connsiteY1" fmla="*/ 1704109 h 2460567"/>
              <a:gd name="connsiteX2" fmla="*/ 893181 w 1982149"/>
              <a:gd name="connsiteY2" fmla="*/ 0 h 2460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2149" h="2460567">
                <a:moveTo>
                  <a:pt x="1982149" y="2460567"/>
                </a:moveTo>
                <a:cubicBezTo>
                  <a:pt x="1100307" y="2287385"/>
                  <a:pt x="218465" y="2114203"/>
                  <a:pt x="36970" y="1704109"/>
                </a:cubicBezTo>
                <a:cubicBezTo>
                  <a:pt x="-144525" y="1294015"/>
                  <a:pt x="374328" y="647007"/>
                  <a:pt x="893181" y="0"/>
                </a:cubicBezTo>
              </a:path>
            </a:pathLst>
          </a:custGeom>
          <a:noFill/>
          <a:ln w="762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A7ADB1-1750-4B1E-BC64-1E731D4F671A}"/>
              </a:ext>
            </a:extLst>
          </p:cNvPr>
          <p:cNvSpPr txBox="1"/>
          <p:nvPr/>
        </p:nvSpPr>
        <p:spPr>
          <a:xfrm>
            <a:off x="3090611" y="980609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Create new </a:t>
            </a:r>
          </a:p>
          <a:p>
            <a:r>
              <a:rPr lang="en-US" dirty="0">
                <a:solidFill>
                  <a:srgbClr val="92D050"/>
                </a:solidFill>
              </a:rPr>
              <a:t>connections?</a:t>
            </a: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F2AB039E-CE47-480F-A7B7-01A3F8020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8E57A-D660-4F2B-8EF2-4105C7C1B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map</a:t>
            </a:r>
            <a:endParaRPr lang="en-GB" dirty="0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Summary Zoom 4">
                <a:extLst>
                  <a:ext uri="{FF2B5EF4-FFF2-40B4-BE49-F238E27FC236}">
                    <a16:creationId xmlns:a16="http://schemas.microsoft.com/office/drawing/2014/main" id="{0C1454CD-31AB-46C7-979E-B47509F4A3E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02714528"/>
                  </p:ext>
                </p:extLst>
              </p:nvPr>
            </p:nvGraphicFramePr>
            <p:xfrm>
              <a:off x="1069975" y="2120900"/>
              <a:ext cx="10058400" cy="4051300"/>
            </p:xfrm>
            <a:graphic>
              <a:graphicData uri="http://schemas.microsoft.com/office/powerpoint/2016/summaryzoom">
                <psuz:summaryZm>
                  <psuz:summaryZmObj sectionId="{84341336-DC5D-4F60-8BE2-C35EBF3791E7}">
                    <psuz:zmPr id="{3B99196D-D8C3-48E9-931A-45FD9D96A060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727390" y="141795"/>
                          <a:ext cx="3241040" cy="182308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AFF8B177-63E2-430E-9127-953958B7F9A8}">
                    <psuz:zmPr id="{45316373-6746-45A4-BD23-390FD7BAA5FD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089969" y="141795"/>
                          <a:ext cx="3241040" cy="182308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F1E78FE7-E839-45A9-BEA3-BFDC552990A5}">
                    <psuz:zmPr id="{288C9B77-CCAF-48A2-98C3-D9EF2501E80C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727390" y="2086419"/>
                          <a:ext cx="3241040" cy="182308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94568BC-AE73-4F2D-B24C-259F37AEDA80}">
                    <psuz:zmPr id="{1BC9E95B-55EF-4554-B852-DA7E711DF16B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089969" y="2086419"/>
                          <a:ext cx="3241040" cy="182308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Summary Zoom 4">
                <a:extLst>
                  <a:ext uri="{FF2B5EF4-FFF2-40B4-BE49-F238E27FC236}">
                    <a16:creationId xmlns:a16="http://schemas.microsoft.com/office/drawing/2014/main" id="{0C1454CD-31AB-46C7-979E-B47509F4A3E6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1069975" y="2120900"/>
                <a:ext cx="10058400" cy="4051300"/>
                <a:chOff x="1069975" y="2120900"/>
                <a:chExt cx="10058400" cy="4051300"/>
              </a:xfrm>
            </p:grpSpPr>
            <p:pic>
              <p:nvPicPr>
                <p:cNvPr id="8" name="Picture 8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797365" y="2262695"/>
                  <a:ext cx="3241040" cy="182308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Picture 9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59944" y="2262695"/>
                  <a:ext cx="3241040" cy="182308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0" name="Picture 10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797365" y="4207319"/>
                  <a:ext cx="3241040" cy="182308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1" name="Picture 11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159944" y="4207319"/>
                  <a:ext cx="3241040" cy="182308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176C127-4273-4BC0-B5DA-B7BB237C5D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50804" y="0"/>
            <a:ext cx="2441196" cy="2392372"/>
          </a:xfrm>
          <a:prstGeom prst="rect">
            <a:avLst/>
          </a:prstGeom>
        </p:spPr>
      </p:pic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29E8A132-60AA-4794-BB0E-BEA975C904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058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5D2B6-D3AD-4D97-8EA1-D00B1FDE6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What can I do with these numbers?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B74C1FD-5C8F-406D-A768-F497EC16DB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4735963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C8A3BE72-A792-4D34-A803-11ABCB3449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757B64-929B-484C-BF9F-8D422C57E65F}"/>
              </a:ext>
            </a:extLst>
          </p:cNvPr>
          <p:cNvSpPr txBox="1"/>
          <p:nvPr/>
        </p:nvSpPr>
        <p:spPr>
          <a:xfrm>
            <a:off x="5227320" y="5356904"/>
            <a:ext cx="173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Independent observations?</a:t>
            </a:r>
            <a:endParaRPr lang="en-GB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60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9BCD38-DEB2-409D-8C42-4F563599B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F8B405-DB26-4E94-92B0-B2C78718AA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34807C94-E826-4D9F-BD72-BD6CF13F4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42" y="2490394"/>
            <a:ext cx="859717" cy="85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270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329F9-C0E8-4085-AB0D-AB93C357C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4654" y="702365"/>
            <a:ext cx="4108706" cy="200150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7200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</a:rPr>
              <a:t>DEGREES out vs PRICE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F31AC2-D156-4FAC-A599-96FE900B37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264"/>
          <a:stretch/>
        </p:blipFill>
        <p:spPr>
          <a:xfrm>
            <a:off x="20" y="10"/>
            <a:ext cx="6901088" cy="6857990"/>
          </a:xfrm>
          <a:prstGeom prst="rect">
            <a:avLst/>
          </a:prstGeom>
        </p:spPr>
      </p:pic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072EDB96-947C-4BE3-B44C-16A4F589C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D28E805C-C605-4824-A624-ADE9434484A6}"/>
              </a:ext>
            </a:extLst>
          </p:cNvPr>
          <p:cNvSpPr/>
          <p:nvPr/>
        </p:nvSpPr>
        <p:spPr>
          <a:xfrm>
            <a:off x="5001153" y="1561370"/>
            <a:ext cx="2216728" cy="490451"/>
          </a:xfrm>
          <a:prstGeom prst="wedgeEllipseCallout">
            <a:avLst>
              <a:gd name="adj1" fmla="val -58046"/>
              <a:gd name="adj2" fmla="val 2894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Village</a:t>
            </a: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8A79002E-1B70-4485-87CE-8F9637993EAE}"/>
              </a:ext>
            </a:extLst>
          </p:cNvPr>
          <p:cNvSpPr/>
          <p:nvPr/>
        </p:nvSpPr>
        <p:spPr>
          <a:xfrm>
            <a:off x="4278482" y="799370"/>
            <a:ext cx="2216728" cy="490451"/>
          </a:xfrm>
          <a:prstGeom prst="wedgeEllipseCallout">
            <a:avLst>
              <a:gd name="adj1" fmla="val -55828"/>
              <a:gd name="adj2" fmla="val 2352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Buyer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4BAC03-FBF7-4272-9021-92EDBBA9C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970" y="4679269"/>
            <a:ext cx="3588148" cy="18100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3A2D5C-E48E-4421-ACA1-5EC8CBDFF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1330" y="2524361"/>
            <a:ext cx="3313828" cy="214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2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F8F45-6E27-4681-8D5A-FE554CBFA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4DCB5-F5BB-4EB3-84D3-D389CB593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F01964-3DC9-4543-9BB4-3D32D2D13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141" y="3131327"/>
            <a:ext cx="5473748" cy="338242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220194-626B-4182-862A-E776B256B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960" y="169914"/>
            <a:ext cx="5580043" cy="64838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BD03CB-B7CF-464B-9FCE-B54FEC42EA6B}"/>
              </a:ext>
            </a:extLst>
          </p:cNvPr>
          <p:cNvSpPr/>
          <p:nvPr/>
        </p:nvSpPr>
        <p:spPr>
          <a:xfrm>
            <a:off x="7159557" y="4669277"/>
            <a:ext cx="1663167" cy="19844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DACD837A-BB36-4335-AFDC-0F0CC2C1C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385" y="633087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0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56B0F038-7583-47F3-8C20-D6AF956F2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865" y="3452180"/>
            <a:ext cx="2490538" cy="2106658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9E83A0E-E9A4-4A97-A81F-F2EC1542A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82" y="2344756"/>
            <a:ext cx="2486896" cy="1536743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3CEE32B-500C-40CA-9A86-10A6FBC28820}"/>
              </a:ext>
            </a:extLst>
          </p:cNvPr>
          <p:cNvCxnSpPr>
            <a:cxnSpLocks/>
          </p:cNvCxnSpPr>
          <p:nvPr/>
        </p:nvCxnSpPr>
        <p:spPr>
          <a:xfrm flipV="1">
            <a:off x="2916195" y="957263"/>
            <a:ext cx="1436730" cy="197478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CD74EFC-20B4-4E4B-9300-D491902933A7}"/>
              </a:ext>
            </a:extLst>
          </p:cNvPr>
          <p:cNvCxnSpPr>
            <a:cxnSpLocks/>
            <a:endCxn id="47" idx="1"/>
          </p:cNvCxnSpPr>
          <p:nvPr/>
        </p:nvCxnSpPr>
        <p:spPr>
          <a:xfrm flipV="1">
            <a:off x="2916195" y="2550202"/>
            <a:ext cx="1441724" cy="72022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4055B2C-8680-4DD2-9128-F2E3C2444375}"/>
              </a:ext>
            </a:extLst>
          </p:cNvPr>
          <p:cNvCxnSpPr>
            <a:cxnSpLocks/>
          </p:cNvCxnSpPr>
          <p:nvPr/>
        </p:nvCxnSpPr>
        <p:spPr>
          <a:xfrm>
            <a:off x="2842054" y="3587579"/>
            <a:ext cx="1579811" cy="88663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F361F58-D258-463F-A995-4E46AE72AC54}"/>
              </a:ext>
            </a:extLst>
          </p:cNvPr>
          <p:cNvCxnSpPr>
            <a:cxnSpLocks/>
          </p:cNvCxnSpPr>
          <p:nvPr/>
        </p:nvCxnSpPr>
        <p:spPr>
          <a:xfrm flipV="1">
            <a:off x="6782778" y="3966735"/>
            <a:ext cx="1379041" cy="6121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6246603-DC91-4E94-8B08-04C6278D4F2D}"/>
              </a:ext>
            </a:extLst>
          </p:cNvPr>
          <p:cNvCxnSpPr>
            <a:cxnSpLocks/>
          </p:cNvCxnSpPr>
          <p:nvPr/>
        </p:nvCxnSpPr>
        <p:spPr>
          <a:xfrm flipV="1">
            <a:off x="6782778" y="4528026"/>
            <a:ext cx="1379041" cy="1349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9BD6F22-CC83-48A0-81BC-ADDC0FD39F23}"/>
              </a:ext>
            </a:extLst>
          </p:cNvPr>
          <p:cNvCxnSpPr>
            <a:cxnSpLocks/>
          </p:cNvCxnSpPr>
          <p:nvPr/>
        </p:nvCxnSpPr>
        <p:spPr>
          <a:xfrm>
            <a:off x="6705600" y="4743450"/>
            <a:ext cx="1456219" cy="4047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30B85CC6-E8AB-48D4-B5A4-22CB9C969BB1}"/>
              </a:ext>
            </a:extLst>
          </p:cNvPr>
          <p:cNvSpPr/>
          <p:nvPr/>
        </p:nvSpPr>
        <p:spPr>
          <a:xfrm>
            <a:off x="8195749" y="3680985"/>
            <a:ext cx="571139" cy="5715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1285EE0-F666-4FA0-BBA2-1749118E2673}"/>
              </a:ext>
            </a:extLst>
          </p:cNvPr>
          <p:cNvSpPr/>
          <p:nvPr/>
        </p:nvSpPr>
        <p:spPr>
          <a:xfrm>
            <a:off x="4357919" y="440783"/>
            <a:ext cx="1738081" cy="10329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ss">
            <a:extLst>
              <a:ext uri="{FF2B5EF4-FFF2-40B4-BE49-F238E27FC236}">
                <a16:creationId xmlns:a16="http://schemas.microsoft.com/office/drawing/2014/main" id="{9B03ADCE-F923-45C9-9213-EF3567DCB979}"/>
              </a:ext>
            </a:extLst>
          </p:cNvPr>
          <p:cNvSpPr/>
          <p:nvPr/>
        </p:nvSpPr>
        <p:spPr>
          <a:xfrm>
            <a:off x="8195749" y="4948799"/>
            <a:ext cx="590550" cy="5715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24FBBE2-058D-4C9C-949F-07BCA17C8858}"/>
              </a:ext>
            </a:extLst>
          </p:cNvPr>
          <p:cNvCxnSpPr>
            <a:cxnSpLocks/>
          </p:cNvCxnSpPr>
          <p:nvPr/>
        </p:nvCxnSpPr>
        <p:spPr>
          <a:xfrm flipV="1">
            <a:off x="8521388" y="3270421"/>
            <a:ext cx="1605130" cy="617962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E791196-6672-40B2-9B8D-7C856141EDF9}"/>
              </a:ext>
            </a:extLst>
          </p:cNvPr>
          <p:cNvCxnSpPr>
            <a:cxnSpLocks/>
          </p:cNvCxnSpPr>
          <p:nvPr/>
        </p:nvCxnSpPr>
        <p:spPr>
          <a:xfrm flipV="1">
            <a:off x="8521388" y="3831711"/>
            <a:ext cx="1605130" cy="90010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19C5CF1-772B-458C-89B0-5ED7F46F8950}"/>
              </a:ext>
            </a:extLst>
          </p:cNvPr>
          <p:cNvCxnSpPr>
            <a:cxnSpLocks/>
          </p:cNvCxnSpPr>
          <p:nvPr/>
        </p:nvCxnSpPr>
        <p:spPr>
          <a:xfrm>
            <a:off x="8521388" y="3966695"/>
            <a:ext cx="1605130" cy="485206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34E10A1C-2DE6-47C6-B3EA-4C2F632CE6E5}"/>
              </a:ext>
            </a:extLst>
          </p:cNvPr>
          <p:cNvSpPr/>
          <p:nvPr/>
        </p:nvSpPr>
        <p:spPr>
          <a:xfrm>
            <a:off x="8195749" y="4322760"/>
            <a:ext cx="571139" cy="5715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439480A-1CC5-4EC7-B89E-216A510A6D22}"/>
              </a:ext>
            </a:extLst>
          </p:cNvPr>
          <p:cNvSpPr/>
          <p:nvPr/>
        </p:nvSpPr>
        <p:spPr>
          <a:xfrm>
            <a:off x="4357919" y="2033722"/>
            <a:ext cx="1738081" cy="10329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45F4B86-1E06-4F5E-81CE-4B1A5B773ABF}"/>
              </a:ext>
            </a:extLst>
          </p:cNvPr>
          <p:cNvSpPr txBox="1"/>
          <p:nvPr/>
        </p:nvSpPr>
        <p:spPr>
          <a:xfrm>
            <a:off x="1472847" y="957262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/>
              <a:t>1</a:t>
            </a:r>
            <a:endParaRPr lang="en-GB" sz="9600" b="1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1E7D84C-EE69-4584-9B00-519986CA6085}"/>
              </a:ext>
            </a:extLst>
          </p:cNvPr>
          <p:cNvSpPr txBox="1"/>
          <p:nvPr/>
        </p:nvSpPr>
        <p:spPr>
          <a:xfrm>
            <a:off x="5332803" y="5414962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/>
              <a:t>2</a:t>
            </a:r>
            <a:endParaRPr lang="en-GB" sz="9600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799089D-7C72-44E2-A684-5DBEBCDB15A1}"/>
              </a:ext>
            </a:extLst>
          </p:cNvPr>
          <p:cNvSpPr txBox="1"/>
          <p:nvPr/>
        </p:nvSpPr>
        <p:spPr>
          <a:xfrm>
            <a:off x="6182637" y="1725433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/>
              <a:t>3</a:t>
            </a:r>
            <a:endParaRPr lang="en-GB" sz="9600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43ECA3A-1E71-4390-B125-6A9D495DC0B1}"/>
              </a:ext>
            </a:extLst>
          </p:cNvPr>
          <p:cNvSpPr txBox="1"/>
          <p:nvPr/>
        </p:nvSpPr>
        <p:spPr>
          <a:xfrm>
            <a:off x="8527278" y="4900023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/>
              <a:t>4</a:t>
            </a:r>
            <a:endParaRPr lang="en-GB" sz="9600" b="1" dirty="0"/>
          </a:p>
        </p:txBody>
      </p:sp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0695DADB-C92A-41B8-960F-546F8A341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385" y="6330875"/>
            <a:ext cx="274320" cy="274320"/>
          </a:xfrm>
          <a:prstGeom prst="rect">
            <a:avLst/>
          </a:prstGeom>
        </p:spPr>
      </p:pic>
      <p:graphicFrame>
        <p:nvGraphicFramePr>
          <p:cNvPr id="36" name="Table 38">
            <a:extLst>
              <a:ext uri="{FF2B5EF4-FFF2-40B4-BE49-F238E27FC236}">
                <a16:creationId xmlns:a16="http://schemas.microsoft.com/office/drawing/2014/main" id="{03986890-909B-47F9-8231-58B0B71FA7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154020"/>
              </p:ext>
            </p:extLst>
          </p:nvPr>
        </p:nvGraphicFramePr>
        <p:xfrm>
          <a:off x="9335513" y="160340"/>
          <a:ext cx="2449226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613">
                  <a:extLst>
                    <a:ext uri="{9D8B030D-6E8A-4147-A177-3AD203B41FA5}">
                      <a16:colId xmlns:a16="http://schemas.microsoft.com/office/drawing/2014/main" val="3543305036"/>
                    </a:ext>
                  </a:extLst>
                </a:gridCol>
                <a:gridCol w="1224613">
                  <a:extLst>
                    <a:ext uri="{9D8B030D-6E8A-4147-A177-3AD203B41FA5}">
                      <a16:colId xmlns:a16="http://schemas.microsoft.com/office/drawing/2014/main" val="2849885622"/>
                    </a:ext>
                  </a:extLst>
                </a:gridCol>
              </a:tblGrid>
              <a:tr h="158026">
                <a:tc>
                  <a:txBody>
                    <a:bodyPr/>
                    <a:lstStyle/>
                    <a:p>
                      <a:r>
                        <a:rPr lang="en-US" dirty="0"/>
                        <a:t>From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9924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Page 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Page 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534028"/>
                  </a:ext>
                </a:extLst>
              </a:tr>
              <a:tr h="158026">
                <a:tc>
                  <a:txBody>
                    <a:bodyPr/>
                    <a:lstStyle/>
                    <a:p>
                      <a:r>
                        <a:rPr lang="en-US" dirty="0"/>
                        <a:t>Page 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Page 3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519239"/>
                  </a:ext>
                </a:extLst>
              </a:tr>
              <a:tr h="158026">
                <a:tc>
                  <a:txBody>
                    <a:bodyPr/>
                    <a:lstStyle/>
                    <a:p>
                      <a:r>
                        <a:rPr lang="en-US" dirty="0"/>
                        <a:t>Page 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Page 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83810"/>
                  </a:ext>
                </a:extLst>
              </a:tr>
              <a:tr h="158026">
                <a:tc>
                  <a:txBody>
                    <a:bodyPr/>
                    <a:lstStyle/>
                    <a:p>
                      <a:r>
                        <a:rPr lang="en-US" dirty="0"/>
                        <a:t>Page 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Page 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7882575"/>
                  </a:ext>
                </a:extLst>
              </a:tr>
              <a:tr h="158026">
                <a:tc>
                  <a:txBody>
                    <a:bodyPr/>
                    <a:lstStyle/>
                    <a:p>
                      <a:r>
                        <a:rPr lang="en-US" dirty="0"/>
                        <a:t>Page 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Page 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421900"/>
                  </a:ext>
                </a:extLst>
              </a:tr>
              <a:tr h="158026">
                <a:tc>
                  <a:txBody>
                    <a:bodyPr/>
                    <a:lstStyle/>
                    <a:p>
                      <a:r>
                        <a:rPr lang="en-US" dirty="0"/>
                        <a:t>Page 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Page 6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430003"/>
                  </a:ext>
                </a:extLst>
              </a:tr>
              <a:tr h="158026">
                <a:tc>
                  <a:txBody>
                    <a:bodyPr/>
                    <a:lstStyle/>
                    <a:p>
                      <a:r>
                        <a:rPr lang="en-US" dirty="0"/>
                        <a:t>Page 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Page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359963"/>
                  </a:ext>
                </a:extLst>
              </a:tr>
              <a:tr h="158026">
                <a:tc>
                  <a:txBody>
                    <a:bodyPr/>
                    <a:lstStyle/>
                    <a:p>
                      <a:r>
                        <a:rPr lang="en-US" dirty="0"/>
                        <a:t>Page 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Page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8840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3436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04A7741-2A40-45BD-8DC1-55B6EE10270B}"/>
              </a:ext>
            </a:extLst>
          </p:cNvPr>
          <p:cNvGrpSpPr/>
          <p:nvPr/>
        </p:nvGrpSpPr>
        <p:grpSpPr>
          <a:xfrm>
            <a:off x="5586334" y="2195433"/>
            <a:ext cx="4989434" cy="2094875"/>
            <a:chOff x="5586334" y="2195433"/>
            <a:chExt cx="4989434" cy="20948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0BE0DA3-D063-40AB-856B-1F77BEF54BE2}"/>
                </a:ext>
              </a:extLst>
            </p:cNvPr>
            <p:cNvSpPr/>
            <p:nvPr/>
          </p:nvSpPr>
          <p:spPr>
            <a:xfrm>
              <a:off x="5586334" y="3086099"/>
              <a:ext cx="1019331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Page 1</a:t>
              </a:r>
              <a:endParaRPr lang="en-GB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35D397E-EA8C-4149-984E-B4C05CE250C3}"/>
                </a:ext>
              </a:extLst>
            </p:cNvPr>
            <p:cNvSpPr/>
            <p:nvPr/>
          </p:nvSpPr>
          <p:spPr>
            <a:xfrm>
              <a:off x="7255239" y="2195433"/>
              <a:ext cx="1274164" cy="685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Page 2</a:t>
              </a:r>
              <a:endParaRPr lang="en-GB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C67E543-B777-4677-A394-221C5A781B4E}"/>
                </a:ext>
              </a:extLst>
            </p:cNvPr>
            <p:cNvSpPr/>
            <p:nvPr/>
          </p:nvSpPr>
          <p:spPr>
            <a:xfrm>
              <a:off x="7255239" y="3567033"/>
              <a:ext cx="1274164" cy="685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Page 3</a:t>
              </a:r>
              <a:endParaRPr lang="en-GB" dirty="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6ADD89C-CF19-4581-8E7A-1364536BBC55}"/>
                </a:ext>
              </a:extLst>
            </p:cNvPr>
            <p:cNvSpPr/>
            <p:nvPr/>
          </p:nvSpPr>
          <p:spPr>
            <a:xfrm>
              <a:off x="9528747" y="2279128"/>
              <a:ext cx="1034321" cy="51840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Page 4</a:t>
              </a:r>
              <a:endParaRPr lang="en-GB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9540D95-5202-442B-9AFD-D5EF55E17096}"/>
                </a:ext>
              </a:extLst>
            </p:cNvPr>
            <p:cNvSpPr/>
            <p:nvPr/>
          </p:nvSpPr>
          <p:spPr>
            <a:xfrm>
              <a:off x="9528747" y="2964928"/>
              <a:ext cx="1034321" cy="51840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Page 5</a:t>
              </a:r>
              <a:endParaRPr lang="en-GB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6C3C311-99FE-4F27-ACAD-D3389B0E9E98}"/>
                </a:ext>
              </a:extLst>
            </p:cNvPr>
            <p:cNvSpPr/>
            <p:nvPr/>
          </p:nvSpPr>
          <p:spPr>
            <a:xfrm>
              <a:off x="9528746" y="3771899"/>
              <a:ext cx="1034321" cy="51840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Page 6</a:t>
              </a:r>
              <a:endParaRPr lang="en-GB" dirty="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4377D2F-0A4A-4CBF-85F7-64A701266D98}"/>
                </a:ext>
              </a:extLst>
            </p:cNvPr>
            <p:cNvCxnSpPr>
              <a:endCxn id="6" idx="2"/>
            </p:cNvCxnSpPr>
            <p:nvPr/>
          </p:nvCxnSpPr>
          <p:spPr>
            <a:xfrm flipV="1">
              <a:off x="6605665" y="2538333"/>
              <a:ext cx="649574" cy="8906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62C6459-090B-4734-9D82-DC62D511A00F}"/>
                </a:ext>
              </a:extLst>
            </p:cNvPr>
            <p:cNvCxnSpPr>
              <a:stCxn id="5" idx="3"/>
              <a:endCxn id="7" idx="2"/>
            </p:cNvCxnSpPr>
            <p:nvPr/>
          </p:nvCxnSpPr>
          <p:spPr>
            <a:xfrm>
              <a:off x="6605665" y="3428999"/>
              <a:ext cx="649574" cy="4809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7DDD6F4-45C1-4F16-A2E8-7AE101171282}"/>
                </a:ext>
              </a:extLst>
            </p:cNvPr>
            <p:cNvCxnSpPr>
              <a:cxnSpLocks/>
              <a:stCxn id="6" idx="6"/>
              <a:endCxn id="9" idx="1"/>
            </p:cNvCxnSpPr>
            <p:nvPr/>
          </p:nvCxnSpPr>
          <p:spPr>
            <a:xfrm>
              <a:off x="8529403" y="2538333"/>
              <a:ext cx="999344" cy="6858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0CD4D99-EA93-46ED-9E6E-270A6A48A140}"/>
                </a:ext>
              </a:extLst>
            </p:cNvPr>
            <p:cNvCxnSpPr>
              <a:stCxn id="6" idx="6"/>
              <a:endCxn id="8" idx="1"/>
            </p:cNvCxnSpPr>
            <p:nvPr/>
          </p:nvCxnSpPr>
          <p:spPr>
            <a:xfrm>
              <a:off x="8529403" y="2538333"/>
              <a:ext cx="99934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4B00B35-1606-41AB-9FF5-3367AD505335}"/>
                </a:ext>
              </a:extLst>
            </p:cNvPr>
            <p:cNvCxnSpPr>
              <a:stCxn id="7" idx="6"/>
              <a:endCxn id="10" idx="1"/>
            </p:cNvCxnSpPr>
            <p:nvPr/>
          </p:nvCxnSpPr>
          <p:spPr>
            <a:xfrm>
              <a:off x="8529403" y="3909933"/>
              <a:ext cx="999343" cy="1211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7F6F1FA-312A-4A19-944A-7B09BF3C138E}"/>
                </a:ext>
              </a:extLst>
            </p:cNvPr>
            <p:cNvCxnSpPr>
              <a:stCxn id="7" idx="6"/>
              <a:endCxn id="8" idx="1"/>
            </p:cNvCxnSpPr>
            <p:nvPr/>
          </p:nvCxnSpPr>
          <p:spPr>
            <a:xfrm flipV="1">
              <a:off x="8529403" y="2538333"/>
              <a:ext cx="999344" cy="1371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28">
              <a:extLst>
                <a:ext uri="{FF2B5EF4-FFF2-40B4-BE49-F238E27FC236}">
                  <a16:creationId xmlns:a16="http://schemas.microsoft.com/office/drawing/2014/main" id="{19F764A9-8395-4223-BC45-CAF1422E3DBA}"/>
                </a:ext>
              </a:extLst>
            </p:cNvPr>
            <p:cNvCxnSpPr>
              <a:stCxn id="10" idx="3"/>
              <a:endCxn id="5" idx="2"/>
            </p:cNvCxnSpPr>
            <p:nvPr/>
          </p:nvCxnSpPr>
          <p:spPr>
            <a:xfrm flipH="1" flipV="1">
              <a:off x="6096000" y="3771899"/>
              <a:ext cx="4467067" cy="259205"/>
            </a:xfrm>
            <a:prstGeom prst="curvedConnector4">
              <a:avLst>
                <a:gd name="adj1" fmla="val -9479"/>
                <a:gd name="adj2" fmla="val -436867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28">
              <a:extLst>
                <a:ext uri="{FF2B5EF4-FFF2-40B4-BE49-F238E27FC236}">
                  <a16:creationId xmlns:a16="http://schemas.microsoft.com/office/drawing/2014/main" id="{D9E2E202-1B1B-4D8A-831F-8A869F137E87}"/>
                </a:ext>
              </a:extLst>
            </p:cNvPr>
            <p:cNvCxnSpPr>
              <a:cxnSpLocks/>
              <a:stCxn id="9" idx="3"/>
              <a:endCxn id="8" idx="3"/>
            </p:cNvCxnSpPr>
            <p:nvPr/>
          </p:nvCxnSpPr>
          <p:spPr>
            <a:xfrm flipV="1">
              <a:off x="10563068" y="2538333"/>
              <a:ext cx="12700" cy="685800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9" name="Table 38">
            <a:extLst>
              <a:ext uri="{FF2B5EF4-FFF2-40B4-BE49-F238E27FC236}">
                <a16:creationId xmlns:a16="http://schemas.microsoft.com/office/drawing/2014/main" id="{11808A67-BB63-4173-AD7F-6C85C8667E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235771"/>
              </p:ext>
            </p:extLst>
          </p:nvPr>
        </p:nvGraphicFramePr>
        <p:xfrm>
          <a:off x="873802" y="1760219"/>
          <a:ext cx="2449226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613">
                  <a:extLst>
                    <a:ext uri="{9D8B030D-6E8A-4147-A177-3AD203B41FA5}">
                      <a16:colId xmlns:a16="http://schemas.microsoft.com/office/drawing/2014/main" val="3543305036"/>
                    </a:ext>
                  </a:extLst>
                </a:gridCol>
                <a:gridCol w="1224613">
                  <a:extLst>
                    <a:ext uri="{9D8B030D-6E8A-4147-A177-3AD203B41FA5}">
                      <a16:colId xmlns:a16="http://schemas.microsoft.com/office/drawing/2014/main" val="28498856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From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992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Page 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Page 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534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Page 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Page 3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519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Page 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Page 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83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Page 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Page 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7882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Page 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Page 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421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Page 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Page 6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43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Page 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Page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359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Page 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Page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8840404"/>
                  </a:ext>
                </a:extLst>
              </a:tr>
            </a:tbl>
          </a:graphicData>
        </a:graphic>
      </p:graphicFrame>
      <p:pic>
        <p:nvPicPr>
          <p:cNvPr id="20" name="Picture 19" descr="Logo, icon&#10;&#10;Description automatically generated">
            <a:extLst>
              <a:ext uri="{FF2B5EF4-FFF2-40B4-BE49-F238E27FC236}">
                <a16:creationId xmlns:a16="http://schemas.microsoft.com/office/drawing/2014/main" id="{171C99F6-9AE5-4D54-AC29-826B63F5B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616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D627E54C-8BB8-450B-A33A-6944B3537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9008" y="643466"/>
            <a:ext cx="6793984" cy="5571067"/>
          </a:xfrm>
          <a:prstGeom prst="rect">
            <a:avLst/>
          </a:prstGeom>
        </p:spPr>
      </p:pic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AA187DD2-5DDB-4973-9F6A-01847ECBF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196DC6-A3FD-4016-BD2C-4377521294E6}"/>
              </a:ext>
            </a:extLst>
          </p:cNvPr>
          <p:cNvSpPr txBox="1"/>
          <p:nvPr/>
        </p:nvSpPr>
        <p:spPr>
          <a:xfrm>
            <a:off x="7944375" y="5684544"/>
            <a:ext cx="3397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Compare website architecture path</a:t>
            </a:r>
            <a:r>
              <a:rPr lang="en-GB" dirty="0"/>
              <a:t> to user journey…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91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FBC97-12F3-44AF-B65E-ACFE79EA3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3187826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Slackoverflow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questions</a:t>
            </a:r>
            <a:endParaRPr lang="en-US" sz="3600" kern="1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6B58C7-3EC8-42C3-9F4A-D66F256241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8032" y="15706"/>
            <a:ext cx="4567231" cy="684229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96690DC-D616-43E8-BC26-05C708C89A76}"/>
              </a:ext>
            </a:extLst>
          </p:cNvPr>
          <p:cNvGrpSpPr/>
          <p:nvPr/>
        </p:nvGrpSpPr>
        <p:grpSpPr>
          <a:xfrm>
            <a:off x="6292781" y="744977"/>
            <a:ext cx="2108269" cy="5816176"/>
            <a:chOff x="6292781" y="744977"/>
            <a:chExt cx="2108269" cy="581617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D65733-81DD-4AC2-9C22-2BA25EE86011}"/>
                </a:ext>
              </a:extLst>
            </p:cNvPr>
            <p:cNvSpPr/>
            <p:nvPr/>
          </p:nvSpPr>
          <p:spPr>
            <a:xfrm>
              <a:off x="6292782" y="744977"/>
              <a:ext cx="898593" cy="42659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075935-3C33-47CB-92E7-270091B8A425}"/>
                </a:ext>
              </a:extLst>
            </p:cNvPr>
            <p:cNvSpPr/>
            <p:nvPr/>
          </p:nvSpPr>
          <p:spPr>
            <a:xfrm>
              <a:off x="6292781" y="2116577"/>
              <a:ext cx="2108269" cy="42659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5B57DD-E7D5-4B2C-8FB0-4992C1C1B1C5}"/>
                </a:ext>
              </a:extLst>
            </p:cNvPr>
            <p:cNvSpPr/>
            <p:nvPr/>
          </p:nvSpPr>
          <p:spPr>
            <a:xfrm>
              <a:off x="6292782" y="3436853"/>
              <a:ext cx="498543" cy="42659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284B4C6-5D7F-4F55-AF79-6FB5FE3D73DD}"/>
                </a:ext>
              </a:extLst>
            </p:cNvPr>
            <p:cNvSpPr/>
            <p:nvPr/>
          </p:nvSpPr>
          <p:spPr>
            <a:xfrm>
              <a:off x="6292782" y="4785704"/>
              <a:ext cx="1479618" cy="42659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F898A4B-F9EC-4228-BBFD-2AE9CEDA2B82}"/>
                </a:ext>
              </a:extLst>
            </p:cNvPr>
            <p:cNvSpPr/>
            <p:nvPr/>
          </p:nvSpPr>
          <p:spPr>
            <a:xfrm>
              <a:off x="6292782" y="6134555"/>
              <a:ext cx="1241493" cy="42659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133A211D-FCEA-4972-B8CF-8311B2924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6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ECF8B-C8BF-4A92-B915-14F72B9C97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DA5651-459F-4C42-8657-C2CDA195D1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7C3CBEA-A8B4-4921-AD58-D6CF2C3A4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0"/>
            <a:ext cx="10696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4858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7C431F-1EE6-4FA1-8C2C-4C48A6B59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859" y="1099697"/>
            <a:ext cx="2648371" cy="24137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A8FB0F-3853-423A-9E59-38CB1DB7B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tx2"/>
                </a:solidFill>
              </a:rPr>
              <a:t>Overall system behavior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7A32BB-62CE-4C7D-B549-1F39C21E2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1" y="1165981"/>
            <a:ext cx="2659472" cy="22811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4AAEBC-AA3E-4A3D-8E2C-968AAD4FC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143" y="1046227"/>
            <a:ext cx="2646677" cy="2520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D2C599-DBB2-40CA-87A1-7B8B23875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5269" y="1132003"/>
            <a:ext cx="2648372" cy="2393720"/>
          </a:xfrm>
          <a:prstGeom prst="rect">
            <a:avLst/>
          </a:prstGeom>
        </p:spPr>
      </p:pic>
      <p:sp>
        <p:nvSpPr>
          <p:cNvPr id="8" name="Star: 32 Points 7">
            <a:extLst>
              <a:ext uri="{FF2B5EF4-FFF2-40B4-BE49-F238E27FC236}">
                <a16:creationId xmlns:a16="http://schemas.microsoft.com/office/drawing/2014/main" id="{184EBCF2-3F8B-4B42-B667-E2EE7E8005F5}"/>
              </a:ext>
            </a:extLst>
          </p:cNvPr>
          <p:cNvSpPr/>
          <p:nvPr/>
        </p:nvSpPr>
        <p:spPr>
          <a:xfrm rot="20508244">
            <a:off x="9105861" y="3264207"/>
            <a:ext cx="3107714" cy="1261304"/>
          </a:xfrm>
          <a:prstGeom prst="star32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Now </a:t>
            </a:r>
          </a:p>
          <a:p>
            <a:pPr algn="ctr"/>
            <a:r>
              <a:rPr lang="en-US" dirty="0"/>
              <a:t>multi</a:t>
            </a:r>
          </a:p>
          <a:p>
            <a:pPr algn="ctr"/>
            <a:r>
              <a:rPr lang="en-US" dirty="0"/>
              <a:t>dimensional!</a:t>
            </a:r>
            <a:endParaRPr lang="en-GB" dirty="0"/>
          </a:p>
        </p:txBody>
      </p:sp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AFD54649-97E8-4DAA-AEE4-999BEC79C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2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9BCD38-DEB2-409D-8C42-4F563599B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F8B405-DB26-4E94-92B0-B2C78718AA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37D488A1-10A2-4771-A614-C5BBD3424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42" y="2490394"/>
            <a:ext cx="859717" cy="85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829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BD7C6-8A5D-46D0-8C40-C6D00F165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WestLaw</a:t>
            </a:r>
            <a:r>
              <a:rPr lang="en-US" dirty="0"/>
              <a:t> UK dataset</a:t>
            </a:r>
            <a:br>
              <a:rPr lang="en-US" dirty="0"/>
            </a:br>
            <a:r>
              <a:rPr lang="en-US" dirty="0"/>
              <a:t>     </a:t>
            </a:r>
            <a:r>
              <a:rPr lang="en-US" sz="3600" dirty="0"/>
              <a:t>(more than 2000 cases from 2018)</a:t>
            </a:r>
            <a:endParaRPr lang="en-GB" dirty="0"/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CFD9C2F5-5A6D-4371-B70D-F93C2C219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9A4A09-F9B4-46C0-A8FA-6E7DA6033CB1}"/>
              </a:ext>
            </a:extLst>
          </p:cNvPr>
          <p:cNvSpPr txBox="1"/>
          <p:nvPr/>
        </p:nvSpPr>
        <p:spPr>
          <a:xfrm>
            <a:off x="140494" y="6330875"/>
            <a:ext cx="12048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https://www.linkedin.com/pulse/legaltech-data-challenge-legalgeek-daniella-tsar</a:t>
            </a:r>
          </a:p>
        </p:txBody>
      </p:sp>
      <p:pic>
        <p:nvPicPr>
          <p:cNvPr id="8" name="Picture 2" descr="No alt text provided for this image">
            <a:extLst>
              <a:ext uri="{FF2B5EF4-FFF2-40B4-BE49-F238E27FC236}">
                <a16:creationId xmlns:a16="http://schemas.microsoft.com/office/drawing/2014/main" id="{59DD7413-85DB-4306-963E-C4F095B0082E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020" y="2120900"/>
            <a:ext cx="7108526" cy="399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4302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71FF1-D9D4-4DD1-A904-21576E59D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Net of nets (the internet)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F3CC28-E995-4956-A8A4-B5B6F540B264}"/>
              </a:ext>
            </a:extLst>
          </p:cNvPr>
          <p:cNvSpPr txBox="1"/>
          <p:nvPr/>
        </p:nvSpPr>
        <p:spPr>
          <a:xfrm>
            <a:off x="1069848" y="2121408"/>
            <a:ext cx="4759452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/>
              <a:t>https://www.opte.org/about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AF0DF83-3082-4979-9C11-F4437E0D88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8161" b="-2"/>
          <a:stretch/>
        </p:blipFill>
        <p:spPr>
          <a:xfrm>
            <a:off x="5683170" y="1627651"/>
            <a:ext cx="5639548" cy="4703224"/>
          </a:xfrm>
          <a:prstGeom prst="rect">
            <a:avLst/>
          </a:prstGeom>
        </p:spPr>
      </p:pic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6CE3ADE9-E710-409A-9C93-6AB77CE9B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064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31A96-B30A-47B2-BECE-E7B2A1838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REFACTOring</a:t>
            </a:r>
            <a:r>
              <a:rPr lang="en-US" dirty="0"/>
              <a:t> long r functions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8B1FFE-6194-489A-866E-39C937015401}"/>
              </a:ext>
            </a:extLst>
          </p:cNvPr>
          <p:cNvSpPr txBox="1"/>
          <p:nvPr/>
        </p:nvSpPr>
        <p:spPr>
          <a:xfrm>
            <a:off x="397438" y="1779687"/>
            <a:ext cx="609760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latin typeface="Consolas" panose="020B0609020204030204" pitchFamily="49" charset="0"/>
              </a:rPr>
              <a:t>func_large</a:t>
            </a:r>
            <a:r>
              <a:rPr lang="en-GB" dirty="0">
                <a:latin typeface="Consolas" panose="020B0609020204030204" pitchFamily="49" charset="0"/>
              </a:rPr>
              <a:t> &lt;- function(a1, a2, b1, b2, c1, c2){</a:t>
            </a:r>
          </a:p>
          <a:p>
            <a:r>
              <a:rPr lang="en-GB" dirty="0">
                <a:latin typeface="Consolas" panose="020B0609020204030204" pitchFamily="49" charset="0"/>
              </a:rPr>
              <a:t>  # stuff around a</a:t>
            </a:r>
          </a:p>
          <a:p>
            <a:r>
              <a:rPr lang="en-GB" dirty="0">
                <a:latin typeface="Consolas" panose="020B0609020204030204" pitchFamily="49" charset="0"/>
              </a:rPr>
              <a:t>  if (a1 &gt; a2){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a_output</a:t>
            </a:r>
            <a:r>
              <a:rPr lang="en-GB" dirty="0">
                <a:latin typeface="Consolas" panose="020B0609020204030204" pitchFamily="49" charset="0"/>
              </a:rPr>
              <a:t> &lt;- "foo"</a:t>
            </a:r>
          </a:p>
          <a:p>
            <a:r>
              <a:rPr lang="en-GB" dirty="0">
                <a:latin typeface="Consolas" panose="020B0609020204030204" pitchFamily="49" charset="0"/>
              </a:rPr>
              <a:t>  } else {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a_output</a:t>
            </a:r>
            <a:r>
              <a:rPr lang="en-GB" dirty="0">
                <a:latin typeface="Consolas" panose="020B0609020204030204" pitchFamily="49" charset="0"/>
              </a:rPr>
              <a:t> &lt;- "bar"</a:t>
            </a:r>
          </a:p>
          <a:p>
            <a:r>
              <a:rPr lang="en-GB" dirty="0">
                <a:latin typeface="Consolas" panose="020B0609020204030204" pitchFamily="49" charset="0"/>
              </a:rPr>
              <a:t>  }</a:t>
            </a:r>
          </a:p>
          <a:p>
            <a:r>
              <a:rPr lang="en-GB" dirty="0">
                <a:latin typeface="Consolas" panose="020B0609020204030204" pitchFamily="49" charset="0"/>
              </a:rPr>
              <a:t>  # stuff around b</a:t>
            </a:r>
          </a:p>
          <a:p>
            <a:r>
              <a:rPr lang="en-GB" dirty="0">
                <a:latin typeface="Consolas" panose="020B0609020204030204" pitchFamily="49" charset="0"/>
              </a:rPr>
              <a:t>  ...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</a:p>
          <a:p>
            <a:r>
              <a:rPr lang="en-GB" dirty="0">
                <a:latin typeface="Consolas" panose="020B0609020204030204" pitchFamily="49" charset="0"/>
              </a:rPr>
              <a:t>  # stuff around c</a:t>
            </a:r>
          </a:p>
          <a:p>
            <a:r>
              <a:rPr lang="en-GB" dirty="0">
                <a:latin typeface="Consolas" panose="020B0609020204030204" pitchFamily="49" charset="0"/>
              </a:rPr>
              <a:t>  ...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return_thingie</a:t>
            </a:r>
            <a:r>
              <a:rPr lang="en-GB" dirty="0">
                <a:latin typeface="Consolas" panose="020B0609020204030204" pitchFamily="49" charset="0"/>
              </a:rPr>
              <a:t> &lt;- list(</a:t>
            </a:r>
            <a:r>
              <a:rPr lang="en-GB" dirty="0" err="1">
                <a:latin typeface="Consolas" panose="020B0609020204030204" pitchFamily="49" charset="0"/>
              </a:rPr>
              <a:t>a_output</a:t>
            </a:r>
            <a:r>
              <a:rPr lang="en-GB" dirty="0">
                <a:latin typeface="Consolas" panose="020B0609020204030204" pitchFamily="49" charset="0"/>
              </a:rPr>
              <a:t>, </a:t>
            </a:r>
          </a:p>
          <a:p>
            <a:r>
              <a:rPr lang="en-GB" dirty="0">
                <a:latin typeface="Consolas" panose="020B0609020204030204" pitchFamily="49" charset="0"/>
              </a:rPr>
              <a:t>                         </a:t>
            </a:r>
            <a:r>
              <a:rPr lang="en-GB" dirty="0" err="1">
                <a:latin typeface="Consolas" panose="020B0609020204030204" pitchFamily="49" charset="0"/>
              </a:rPr>
              <a:t>b_output</a:t>
            </a:r>
            <a:r>
              <a:rPr lang="en-GB" dirty="0">
                <a:latin typeface="Consolas" panose="020B0609020204030204" pitchFamily="49" charset="0"/>
              </a:rPr>
              <a:t>, </a:t>
            </a:r>
          </a:p>
          <a:p>
            <a:r>
              <a:rPr lang="en-GB" dirty="0">
                <a:latin typeface="Consolas" panose="020B0609020204030204" pitchFamily="49" charset="0"/>
              </a:rPr>
              <a:t>                         </a:t>
            </a:r>
            <a:r>
              <a:rPr lang="en-GB" dirty="0" err="1">
                <a:latin typeface="Consolas" panose="020B0609020204030204" pitchFamily="49" charset="0"/>
              </a:rPr>
              <a:t>c_output</a:t>
            </a:r>
            <a:r>
              <a:rPr lang="en-GB" dirty="0">
                <a:latin typeface="Consolas" panose="020B0609020204030204" pitchFamily="49" charset="0"/>
              </a:rPr>
              <a:t>)</a:t>
            </a:r>
          </a:p>
          <a:p>
            <a:r>
              <a:rPr lang="en-GB" dirty="0">
                <a:latin typeface="Consolas" panose="020B0609020204030204" pitchFamily="49" charset="0"/>
              </a:rPr>
              <a:t>  return(</a:t>
            </a:r>
            <a:r>
              <a:rPr lang="en-GB" dirty="0" err="1">
                <a:latin typeface="Consolas" panose="020B0609020204030204" pitchFamily="49" charset="0"/>
              </a:rPr>
              <a:t>return_thingie</a:t>
            </a:r>
            <a:r>
              <a:rPr lang="en-GB" dirty="0">
                <a:latin typeface="Consolas" panose="020B0609020204030204" pitchFamily="49" charset="0"/>
              </a:rPr>
              <a:t>)</a:t>
            </a:r>
          </a:p>
          <a:p>
            <a:r>
              <a:rPr lang="en-GB" dirty="0"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F91F6C-8DAE-4A8E-8EC0-3ABAE416149F}"/>
              </a:ext>
            </a:extLst>
          </p:cNvPr>
          <p:cNvSpPr txBox="1"/>
          <p:nvPr/>
        </p:nvSpPr>
        <p:spPr>
          <a:xfrm>
            <a:off x="7366129" y="1659240"/>
            <a:ext cx="472520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latin typeface="Consolas" panose="020B0609020204030204" pitchFamily="49" charset="0"/>
              </a:rPr>
              <a:t>func_a</a:t>
            </a:r>
            <a:r>
              <a:rPr lang="en-GB" dirty="0">
                <a:latin typeface="Consolas" panose="020B0609020204030204" pitchFamily="49" charset="0"/>
              </a:rPr>
              <a:t> &lt;- function(a1, a2){</a:t>
            </a:r>
          </a:p>
          <a:p>
            <a:r>
              <a:rPr lang="en-GB" dirty="0">
                <a:latin typeface="Consolas" panose="020B0609020204030204" pitchFamily="49" charset="0"/>
              </a:rPr>
              <a:t>  # stuff around a</a:t>
            </a:r>
          </a:p>
          <a:p>
            <a:r>
              <a:rPr lang="en-GB" dirty="0">
                <a:latin typeface="Consolas" panose="020B0609020204030204" pitchFamily="49" charset="0"/>
              </a:rPr>
              <a:t>  if (a1 &gt; a2){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a_output</a:t>
            </a:r>
            <a:r>
              <a:rPr lang="en-GB" dirty="0">
                <a:latin typeface="Consolas" panose="020B0609020204030204" pitchFamily="49" charset="0"/>
              </a:rPr>
              <a:t> &lt;- "foo"</a:t>
            </a:r>
          </a:p>
          <a:p>
            <a:r>
              <a:rPr lang="en-GB" dirty="0">
                <a:latin typeface="Consolas" panose="020B0609020204030204" pitchFamily="49" charset="0"/>
              </a:rPr>
              <a:t>  } else {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a_output</a:t>
            </a:r>
            <a:r>
              <a:rPr lang="en-GB" dirty="0">
                <a:latin typeface="Consolas" panose="020B0609020204030204" pitchFamily="49" charset="0"/>
              </a:rPr>
              <a:t> &lt;- "bar"</a:t>
            </a:r>
          </a:p>
          <a:p>
            <a:r>
              <a:rPr lang="en-GB" dirty="0">
                <a:latin typeface="Consolas" panose="020B0609020204030204" pitchFamily="49" charset="0"/>
              </a:rPr>
              <a:t>  }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</a:p>
          <a:p>
            <a:r>
              <a:rPr lang="en-GB" dirty="0">
                <a:latin typeface="Consolas" panose="020B0609020204030204" pitchFamily="49" charset="0"/>
              </a:rPr>
              <a:t>  return(</a:t>
            </a:r>
            <a:r>
              <a:rPr lang="en-GB" dirty="0" err="1">
                <a:latin typeface="Consolas" panose="020B0609020204030204" pitchFamily="49" charset="0"/>
              </a:rPr>
              <a:t>a_output</a:t>
            </a:r>
            <a:r>
              <a:rPr lang="en-GB" dirty="0">
                <a:latin typeface="Consolas" panose="020B0609020204030204" pitchFamily="49" charset="0"/>
              </a:rPr>
              <a:t>)</a:t>
            </a:r>
          </a:p>
          <a:p>
            <a:r>
              <a:rPr lang="en-GB" dirty="0">
                <a:latin typeface="Consolas" panose="020B0609020204030204" pitchFamily="49" charset="0"/>
              </a:rPr>
              <a:t>}</a:t>
            </a:r>
          </a:p>
          <a:p>
            <a:endParaRPr lang="en-GB" dirty="0">
              <a:latin typeface="Consolas" panose="020B0609020204030204" pitchFamily="49" charset="0"/>
            </a:endParaRPr>
          </a:p>
          <a:p>
            <a:r>
              <a:rPr lang="en-GB" dirty="0" err="1">
                <a:latin typeface="Consolas" panose="020B0609020204030204" pitchFamily="49" charset="0"/>
              </a:rPr>
              <a:t>func_b</a:t>
            </a:r>
            <a:r>
              <a:rPr lang="en-GB" dirty="0">
                <a:latin typeface="Consolas" panose="020B0609020204030204" pitchFamily="49" charset="0"/>
              </a:rPr>
              <a:t> &lt;- function(b1, b2){...}</a:t>
            </a:r>
          </a:p>
          <a:p>
            <a:endParaRPr lang="en-GB" dirty="0">
              <a:latin typeface="Consolas" panose="020B0609020204030204" pitchFamily="49" charset="0"/>
            </a:endParaRPr>
          </a:p>
          <a:p>
            <a:r>
              <a:rPr lang="en-GB" dirty="0" err="1">
                <a:latin typeface="Consolas" panose="020B0609020204030204" pitchFamily="49" charset="0"/>
              </a:rPr>
              <a:t>func_c</a:t>
            </a:r>
            <a:r>
              <a:rPr lang="en-GB" dirty="0">
                <a:latin typeface="Consolas" panose="020B0609020204030204" pitchFamily="49" charset="0"/>
              </a:rPr>
              <a:t> &lt;- function(c1, c2){...}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A88AEF-1AC6-4CBB-A933-0A5C44362AA3}"/>
              </a:ext>
            </a:extLst>
          </p:cNvPr>
          <p:cNvSpPr/>
          <p:nvPr/>
        </p:nvSpPr>
        <p:spPr>
          <a:xfrm>
            <a:off x="3305037" y="1689236"/>
            <a:ext cx="925663" cy="5382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A19A98-F074-4576-A245-43CFDCA47081}"/>
              </a:ext>
            </a:extLst>
          </p:cNvPr>
          <p:cNvSpPr/>
          <p:nvPr/>
        </p:nvSpPr>
        <p:spPr>
          <a:xfrm>
            <a:off x="658089" y="2273741"/>
            <a:ext cx="2646948" cy="15515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071564-CD67-4338-A6D8-AF0BA5B1865F}"/>
              </a:ext>
            </a:extLst>
          </p:cNvPr>
          <p:cNvSpPr/>
          <p:nvPr/>
        </p:nvSpPr>
        <p:spPr>
          <a:xfrm>
            <a:off x="3584170" y="5356717"/>
            <a:ext cx="1060418" cy="30140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1B081003-F142-4562-B8BB-206C5500C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9FFA491-6A22-47CA-95CC-C6570DEBB9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621275"/>
              </p:ext>
            </p:extLst>
          </p:nvPr>
        </p:nvGraphicFramePr>
        <p:xfrm>
          <a:off x="5882769" y="5691646"/>
          <a:ext cx="296672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3360">
                  <a:extLst>
                    <a:ext uri="{9D8B030D-6E8A-4147-A177-3AD203B41FA5}">
                      <a16:colId xmlns:a16="http://schemas.microsoft.com/office/drawing/2014/main" val="366383975"/>
                    </a:ext>
                  </a:extLst>
                </a:gridCol>
                <a:gridCol w="1483360">
                  <a:extLst>
                    <a:ext uri="{9D8B030D-6E8A-4147-A177-3AD203B41FA5}">
                      <a16:colId xmlns:a16="http://schemas.microsoft.com/office/drawing/2014/main" val="30194827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From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211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Inputs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Body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105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Body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06688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0D56E53-9416-4568-83D1-EE5EF4B5A4BE}"/>
              </a:ext>
            </a:extLst>
          </p:cNvPr>
          <p:cNvSpPr txBox="1"/>
          <p:nvPr/>
        </p:nvSpPr>
        <p:spPr>
          <a:xfrm>
            <a:off x="4013200" y="10160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ED418C-14FF-4951-8963-5D7927DEE702}"/>
              </a:ext>
            </a:extLst>
          </p:cNvPr>
          <p:cNvSpPr/>
          <p:nvPr/>
        </p:nvSpPr>
        <p:spPr>
          <a:xfrm>
            <a:off x="7366128" y="1643516"/>
            <a:ext cx="3637151" cy="2877684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28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8C886-FB95-4706-827E-C2B18EA97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Refactor a large function</a:t>
            </a:r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68A4F4F-8B8F-4AFC-A836-27923C25F6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9644" y="1498507"/>
            <a:ext cx="6048462" cy="599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0E101932-74AA-4CA8-98E1-C9992490B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48C8B60F-818D-4758-9A40-9DBB9D113583}"/>
              </a:ext>
            </a:extLst>
          </p:cNvPr>
          <p:cNvSpPr/>
          <p:nvPr/>
        </p:nvSpPr>
        <p:spPr>
          <a:xfrm>
            <a:off x="9347200" y="2316480"/>
            <a:ext cx="345440" cy="34544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2281236-D696-4BBF-9DA7-96D4E0EEABAD}"/>
              </a:ext>
            </a:extLst>
          </p:cNvPr>
          <p:cNvSpPr/>
          <p:nvPr/>
        </p:nvSpPr>
        <p:spPr>
          <a:xfrm>
            <a:off x="9347200" y="2884424"/>
            <a:ext cx="345440" cy="255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494F9A-F2B4-4491-84A8-3E0B4923837B}"/>
              </a:ext>
            </a:extLst>
          </p:cNvPr>
          <p:cNvSpPr/>
          <p:nvPr/>
        </p:nvSpPr>
        <p:spPr>
          <a:xfrm>
            <a:off x="9347200" y="3361944"/>
            <a:ext cx="345440" cy="3566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9AD2A7-CD9F-449E-B1EC-7DAF364F0850}"/>
              </a:ext>
            </a:extLst>
          </p:cNvPr>
          <p:cNvSpPr txBox="1"/>
          <p:nvPr/>
        </p:nvSpPr>
        <p:spPr>
          <a:xfrm>
            <a:off x="9784080" y="2212246"/>
            <a:ext cx="16658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Inputs</a:t>
            </a:r>
          </a:p>
          <a:p>
            <a:r>
              <a:rPr lang="en-US" sz="3200" dirty="0"/>
              <a:t>Body</a:t>
            </a:r>
          </a:p>
          <a:p>
            <a:r>
              <a:rPr lang="en-US" sz="3200" dirty="0"/>
              <a:t>Outputs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7178757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12926-ABF7-4CBA-AFEB-E57627D92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Shinytester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8BDC6E-84D9-43AA-81D3-0574D92CB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0125" y="2293937"/>
            <a:ext cx="7658100" cy="370522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647492-BE5E-45AC-9640-F834BDE2565F}"/>
              </a:ext>
            </a:extLst>
          </p:cNvPr>
          <p:cNvSpPr txBox="1"/>
          <p:nvPr/>
        </p:nvSpPr>
        <p:spPr>
          <a:xfrm>
            <a:off x="8128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https://github.com/DataStrategist/ShinyTester</a:t>
            </a:r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240EF574-C6EE-4F12-B699-EFE0CFB8D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619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AD841-2E70-4BCE-804B-2AD43B91B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Network Analysis (SNA) guide from the home office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25FC86-4514-48B9-8588-CD27C6BA4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7875" y="2189162"/>
            <a:ext cx="5562600" cy="391477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5C9625-B462-4E79-A630-6A1C7F70F31C}"/>
              </a:ext>
            </a:extLst>
          </p:cNvPr>
          <p:cNvSpPr txBox="1"/>
          <p:nvPr/>
        </p:nvSpPr>
        <p:spPr>
          <a:xfrm>
            <a:off x="75304" y="6199123"/>
            <a:ext cx="76763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https://assets.publishing.service.gov.uk/government/uploads/system/uploads/attachment_data/file/491572/socnet_howto.pdf</a:t>
            </a:r>
          </a:p>
        </p:txBody>
      </p:sp>
      <p:pic>
        <p:nvPicPr>
          <p:cNvPr id="15" name="Picture 14" descr="Logo, icon&#10;&#10;Description automatically generated">
            <a:extLst>
              <a:ext uri="{FF2B5EF4-FFF2-40B4-BE49-F238E27FC236}">
                <a16:creationId xmlns:a16="http://schemas.microsoft.com/office/drawing/2014/main" id="{A107EAF2-E617-4281-9660-B2AF73122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358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A0CB-DD6A-4C5A-B77D-221120EBD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Wheat PEDIGREE</a:t>
            </a:r>
            <a:endParaRPr lang="en-GB" dirty="0"/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96B127F2-FBDF-40EA-A507-3BE96200A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5A3225-2241-4424-B0D4-DC7C9EF03AF2}"/>
              </a:ext>
            </a:extLst>
          </p:cNvPr>
          <p:cNvSpPr txBox="1"/>
          <p:nvPr/>
        </p:nvSpPr>
        <p:spPr>
          <a:xfrm>
            <a:off x="1625600" y="3429000"/>
            <a:ext cx="8757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PI FEDERAL = AU</a:t>
            </a:r>
            <a:r>
              <a:rPr lang="en-US" sz="4000" b="1" dirty="0">
                <a:highlight>
                  <a:srgbClr val="FFFF00"/>
                </a:highlight>
              </a:rPr>
              <a:t>//</a:t>
            </a:r>
            <a:r>
              <a:rPr lang="en-US" sz="4000" dirty="0"/>
              <a:t>KAL</a:t>
            </a:r>
            <a:r>
              <a:rPr lang="en-US" sz="4000" b="1" dirty="0">
                <a:highlight>
                  <a:srgbClr val="FFFF00"/>
                </a:highlight>
              </a:rPr>
              <a:t>/</a:t>
            </a:r>
            <a:r>
              <a:rPr lang="en-US" sz="4000" dirty="0"/>
              <a:t>BB</a:t>
            </a:r>
            <a:r>
              <a:rPr lang="en-US" sz="4000" b="1" dirty="0">
                <a:highlight>
                  <a:srgbClr val="FFFF00"/>
                </a:highlight>
              </a:rPr>
              <a:t>///</a:t>
            </a:r>
            <a:r>
              <a:rPr lang="en-US" sz="4000" dirty="0"/>
              <a:t>WOP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1557134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A0CB-DD6A-4C5A-B77D-221120EBD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Wheat PEDIGREE</a:t>
            </a:r>
            <a:endParaRPr lang="en-GB" dirty="0"/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96B127F2-FBDF-40EA-A507-3BE96200A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  <p:sp>
        <p:nvSpPr>
          <p:cNvPr id="7" name="bTextBox 6">
            <a:extLst>
              <a:ext uri="{FF2B5EF4-FFF2-40B4-BE49-F238E27FC236}">
                <a16:creationId xmlns:a16="http://schemas.microsoft.com/office/drawing/2014/main" id="{C75A3225-2241-4424-B0D4-DC7C9EF03AF2}"/>
              </a:ext>
            </a:extLst>
          </p:cNvPr>
          <p:cNvSpPr txBox="1"/>
          <p:nvPr/>
        </p:nvSpPr>
        <p:spPr>
          <a:xfrm>
            <a:off x="2585885" y="2091518"/>
            <a:ext cx="76199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    KAL      BB</a:t>
            </a:r>
          </a:p>
          <a:p>
            <a:endParaRPr lang="en-US" sz="4000" dirty="0"/>
          </a:p>
          <a:p>
            <a:r>
              <a:rPr lang="en-US" sz="4000" dirty="0"/>
              <a:t>           KAL/BB</a:t>
            </a:r>
          </a:p>
          <a:p>
            <a:endParaRPr lang="en-US" sz="4000" dirty="0"/>
          </a:p>
          <a:p>
            <a:r>
              <a:rPr lang="en-US" sz="4000" dirty="0"/>
              <a:t>      AU//KAL/BB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901B87D-0C60-4C85-90D2-93B17FB03EDE}"/>
              </a:ext>
            </a:extLst>
          </p:cNvPr>
          <p:cNvCxnSpPr/>
          <p:nvPr/>
        </p:nvCxnSpPr>
        <p:spPr>
          <a:xfrm>
            <a:off x="4306529" y="2743200"/>
            <a:ext cx="481781" cy="6096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C6F64E-7596-4CFD-8635-B6B0A527D166}"/>
              </a:ext>
            </a:extLst>
          </p:cNvPr>
          <p:cNvCxnSpPr/>
          <p:nvPr/>
        </p:nvCxnSpPr>
        <p:spPr>
          <a:xfrm>
            <a:off x="3082069" y="3898163"/>
            <a:ext cx="481781" cy="6096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D8583C-EAD4-4BD3-B712-3C4C3293A615}"/>
              </a:ext>
            </a:extLst>
          </p:cNvPr>
          <p:cNvCxnSpPr>
            <a:cxnSpLocks/>
          </p:cNvCxnSpPr>
          <p:nvPr/>
        </p:nvCxnSpPr>
        <p:spPr>
          <a:xfrm flipH="1">
            <a:off x="5358581" y="2743200"/>
            <a:ext cx="462117" cy="6096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6A4B4AA-7D97-4382-AA41-E333CB01C50E}"/>
              </a:ext>
            </a:extLst>
          </p:cNvPr>
          <p:cNvCxnSpPr>
            <a:cxnSpLocks/>
          </p:cNvCxnSpPr>
          <p:nvPr/>
        </p:nvCxnSpPr>
        <p:spPr>
          <a:xfrm flipH="1">
            <a:off x="6575228" y="5276997"/>
            <a:ext cx="462117" cy="6096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B15DFAB0-7944-410E-8A8D-1B3712ED0714}"/>
              </a:ext>
            </a:extLst>
          </p:cNvPr>
          <p:cNvSpPr/>
          <p:nvPr/>
        </p:nvSpPr>
        <p:spPr>
          <a:xfrm>
            <a:off x="5268230" y="2188864"/>
            <a:ext cx="1036117" cy="5780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00CDD9-4A74-430E-811B-25681AE0FDEF}"/>
              </a:ext>
            </a:extLst>
          </p:cNvPr>
          <p:cNvSpPr/>
          <p:nvPr/>
        </p:nvSpPr>
        <p:spPr>
          <a:xfrm>
            <a:off x="3766010" y="2181281"/>
            <a:ext cx="1036117" cy="5780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B01D94-D445-495A-92B8-64A8915A8052}"/>
              </a:ext>
            </a:extLst>
          </p:cNvPr>
          <p:cNvSpPr/>
          <p:nvPr/>
        </p:nvSpPr>
        <p:spPr>
          <a:xfrm>
            <a:off x="4029359" y="3352800"/>
            <a:ext cx="1866944" cy="5780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F2173A-9AB8-4154-8253-486DF111A931}"/>
              </a:ext>
            </a:extLst>
          </p:cNvPr>
          <p:cNvSpPr/>
          <p:nvPr/>
        </p:nvSpPr>
        <p:spPr>
          <a:xfrm>
            <a:off x="6529983" y="4640733"/>
            <a:ext cx="1225978" cy="5780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FA8459-BC62-4362-AC19-4C874DC46988}"/>
              </a:ext>
            </a:extLst>
          </p:cNvPr>
          <p:cNvSpPr/>
          <p:nvPr/>
        </p:nvSpPr>
        <p:spPr>
          <a:xfrm>
            <a:off x="2404830" y="3367560"/>
            <a:ext cx="1036117" cy="5780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DA3D0D-079F-44A5-BE0E-41439048B2F7}"/>
              </a:ext>
            </a:extLst>
          </p:cNvPr>
          <p:cNvSpPr/>
          <p:nvPr/>
        </p:nvSpPr>
        <p:spPr>
          <a:xfrm>
            <a:off x="3342640" y="4653371"/>
            <a:ext cx="3043577" cy="5780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AF205E-F4F2-4816-A262-1E4BF44DCE7D}"/>
              </a:ext>
            </a:extLst>
          </p:cNvPr>
          <p:cNvSpPr txBox="1"/>
          <p:nvPr/>
        </p:nvSpPr>
        <p:spPr>
          <a:xfrm>
            <a:off x="484894" y="5886597"/>
            <a:ext cx="8606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PI FEDERAL = </a:t>
            </a:r>
            <a:r>
              <a:rPr lang="en-US" sz="4000" dirty="0"/>
              <a:t>AU//KAL/BB///WOP</a:t>
            </a:r>
            <a:endParaRPr lang="en-GB" sz="4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275E36-54A0-4522-B8BF-188DEA84FBDB}"/>
              </a:ext>
            </a:extLst>
          </p:cNvPr>
          <p:cNvSpPr txBox="1"/>
          <p:nvPr/>
        </p:nvSpPr>
        <p:spPr>
          <a:xfrm>
            <a:off x="2521041" y="3302651"/>
            <a:ext cx="9087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AU</a:t>
            </a:r>
            <a:endParaRPr lang="en-GB" sz="4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3B3D55-E2C3-4BA5-8A32-5471491D1321}"/>
              </a:ext>
            </a:extLst>
          </p:cNvPr>
          <p:cNvSpPr txBox="1"/>
          <p:nvPr/>
        </p:nvSpPr>
        <p:spPr>
          <a:xfrm>
            <a:off x="6458780" y="4553731"/>
            <a:ext cx="14434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WOP</a:t>
            </a:r>
            <a:endParaRPr lang="en-GB" sz="400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9BD9D3A-45F5-4856-BC31-51E2DC8EB40C}"/>
              </a:ext>
            </a:extLst>
          </p:cNvPr>
          <p:cNvCxnSpPr/>
          <p:nvPr/>
        </p:nvCxnSpPr>
        <p:spPr>
          <a:xfrm>
            <a:off x="4812770" y="5290436"/>
            <a:ext cx="481781" cy="6096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CDFD2C0-D405-409F-AD3D-17F4F70FB053}"/>
              </a:ext>
            </a:extLst>
          </p:cNvPr>
          <p:cNvCxnSpPr>
            <a:cxnSpLocks/>
          </p:cNvCxnSpPr>
          <p:nvPr/>
        </p:nvCxnSpPr>
        <p:spPr>
          <a:xfrm flipH="1">
            <a:off x="4633369" y="3990356"/>
            <a:ext cx="462117" cy="6096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D7F60EEB-E4FA-4E03-9616-E891F1D63BA8}"/>
              </a:ext>
            </a:extLst>
          </p:cNvPr>
          <p:cNvSpPr/>
          <p:nvPr/>
        </p:nvSpPr>
        <p:spPr>
          <a:xfrm>
            <a:off x="3855540" y="5931567"/>
            <a:ext cx="4897613" cy="57806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4503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D558D9-CA7A-4EB9-B096-A520D3B8D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8" y="-1858568"/>
            <a:ext cx="12098481" cy="115636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5A0CB-DD6A-4C5A-B77D-221120EBD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PEDIGREE map</a:t>
            </a:r>
            <a:endParaRPr lang="en-GB" dirty="0"/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CBA4E452-AD3A-4E3D-8FB9-DE7004750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666AB0-349B-4FA5-B00A-BA0DFCD17EBF}"/>
              </a:ext>
            </a:extLst>
          </p:cNvPr>
          <p:cNvSpPr txBox="1"/>
          <p:nvPr/>
        </p:nvSpPr>
        <p:spPr>
          <a:xfrm>
            <a:off x="3228095" y="5429397"/>
            <a:ext cx="4137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PI FEDERAL</a:t>
            </a:r>
            <a:r>
              <a:rPr lang="en-US" dirty="0">
                <a:solidFill>
                  <a:schemeClr val="bg1"/>
                </a:solidFill>
              </a:rPr>
              <a:t> = AU//KAL/BB///WOP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7D9BE92-3FA9-4F37-B8DF-204BBD759A1E}"/>
              </a:ext>
            </a:extLst>
          </p:cNvPr>
          <p:cNvCxnSpPr/>
          <p:nvPr/>
        </p:nvCxnSpPr>
        <p:spPr>
          <a:xfrm flipV="1">
            <a:off x="3911600" y="4124960"/>
            <a:ext cx="1564640" cy="1270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3123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070D4-58F4-4993-B87B-A5BCEE639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61614-767C-484A-BC09-C345495A7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sz="4400" dirty="0"/>
          </a:p>
          <a:p>
            <a:r>
              <a:rPr lang="en-GB" sz="4400" dirty="0"/>
              <a:t>Network analysis provides a unique lens to view the world</a:t>
            </a:r>
          </a:p>
          <a:p>
            <a:r>
              <a:rPr lang="en-US" sz="4400" dirty="0"/>
              <a:t>Networks are everywhere</a:t>
            </a:r>
          </a:p>
          <a:p>
            <a:r>
              <a:rPr lang="en-US" sz="4400" dirty="0"/>
              <a:t>Network analysis is more than pretty pictures</a:t>
            </a:r>
            <a:endParaRPr lang="en-GB" sz="4400" dirty="0"/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AB124566-1E2A-4F50-9052-D3BB0B676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4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06617-F26A-4F5F-895B-B9C07BA7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Network Analysis?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406DC4-2607-489A-90CD-9DED5005E43F}"/>
              </a:ext>
            </a:extLst>
          </p:cNvPr>
          <p:cNvSpPr/>
          <p:nvPr/>
        </p:nvSpPr>
        <p:spPr>
          <a:xfrm>
            <a:off x="6485324" y="1447645"/>
            <a:ext cx="44267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… the layman’s version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7F5BEC-2043-44D1-858D-58247E0606F0}"/>
              </a:ext>
            </a:extLst>
          </p:cNvPr>
          <p:cNvSpPr/>
          <p:nvPr/>
        </p:nvSpPr>
        <p:spPr>
          <a:xfrm>
            <a:off x="3796287" y="2583139"/>
            <a:ext cx="5775748" cy="323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A UNIVERSE!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Own terminology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Own theory (graph)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Own database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Own analysis &amp; modelling </a:t>
            </a:r>
          </a:p>
          <a:p>
            <a:r>
              <a:rPr lang="en-US" sz="3200" dirty="0"/>
              <a:t>       strategies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1F4C2A-8842-4D01-8434-96A9C6896FC9}"/>
              </a:ext>
            </a:extLst>
          </p:cNvPr>
          <p:cNvSpPr/>
          <p:nvPr/>
        </p:nvSpPr>
        <p:spPr>
          <a:xfrm rot="21171589">
            <a:off x="1725789" y="2502470"/>
            <a:ext cx="8353471" cy="325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6000" dirty="0"/>
              <a:t>A self-organizing</a:t>
            </a:r>
          </a:p>
          <a:p>
            <a:pPr marL="0" indent="0" algn="ctr">
              <a:buNone/>
            </a:pPr>
            <a:r>
              <a:rPr lang="en-US" sz="6000" dirty="0"/>
              <a:t>map of useful relationships</a:t>
            </a: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B9DB12A9-7813-45F5-AE4A-E303051AF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9562E00-4E20-4654-B0AA-DE6749177603}"/>
              </a:ext>
            </a:extLst>
          </p:cNvPr>
          <p:cNvSpPr/>
          <p:nvPr/>
        </p:nvSpPr>
        <p:spPr>
          <a:xfrm>
            <a:off x="0" y="6373368"/>
            <a:ext cx="7482980" cy="4846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err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latin typeface="Consolas" panose="020B0609020204030204" pitchFamily="49" charset="0"/>
              </a:rPr>
              <a:t>install.packages</a:t>
            </a:r>
            <a:r>
              <a:rPr lang="en-GB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latin typeface="Consolas" panose="020B0609020204030204" pitchFamily="49" charset="0"/>
              </a:rPr>
              <a:t>(c('</a:t>
            </a:r>
            <a:r>
              <a:rPr lang="en-GB" dirty="0" err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latin typeface="Consolas" panose="020B0609020204030204" pitchFamily="49" charset="0"/>
              </a:rPr>
              <a:t>igraph</a:t>
            </a:r>
            <a:r>
              <a:rPr lang="en-GB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latin typeface="Consolas" panose="020B0609020204030204" pitchFamily="49" charset="0"/>
              </a:rPr>
              <a:t>', '</a:t>
            </a:r>
            <a:r>
              <a:rPr lang="en-GB" dirty="0" err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latin typeface="Consolas" panose="020B0609020204030204" pitchFamily="49" charset="0"/>
              </a:rPr>
              <a:t>visNetwork</a:t>
            </a:r>
            <a:r>
              <a:rPr lang="en-GB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latin typeface="Consolas" panose="020B0609020204030204" pitchFamily="49" charset="0"/>
              </a:rPr>
              <a:t>', '</a:t>
            </a:r>
            <a:r>
              <a:rPr lang="en-GB" dirty="0" err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latin typeface="Consolas" panose="020B0609020204030204" pitchFamily="49" charset="0"/>
              </a:rPr>
              <a:t>igraphdata</a:t>
            </a:r>
            <a:r>
              <a:rPr lang="en-GB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latin typeface="Consolas" panose="020B0609020204030204" pitchFamily="49" charset="0"/>
              </a:rPr>
              <a:t>')</a:t>
            </a:r>
            <a:endParaRPr lang="en-GB" sz="1800" kern="1200" dirty="0">
              <a:ln w="9525" cap="flat" cmpd="sng" algn="ctr">
                <a:solidFill>
                  <a:srgbClr val="FFFFFF"/>
                </a:solidFill>
                <a:prstDash val="solid"/>
                <a:round/>
              </a:ln>
              <a:solidFill>
                <a:srgbClr val="FFFFFF"/>
              </a:solidFill>
              <a:effectLst/>
              <a:latin typeface="Consolas" panose="020B0609020204030204" pitchFamily="49" charset="0"/>
              <a:ea typeface="+mn-ea"/>
              <a:cs typeface="+mn-cs"/>
            </a:endParaRPr>
          </a:p>
          <a:p>
            <a:r>
              <a:rPr lang="en-GB" sz="1800" kern="12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/>
                <a:latin typeface="Consolas" panose="020B0609020204030204" pitchFamily="49" charset="0"/>
                <a:ea typeface="+mn-ea"/>
                <a:cs typeface="+mn-cs"/>
              </a:rPr>
              <a:t>library(</a:t>
            </a:r>
            <a:r>
              <a:rPr lang="en-GB" sz="1800" kern="1200" dirty="0" err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/>
                <a:latin typeface="Consolas" panose="020B0609020204030204" pitchFamily="49" charset="0"/>
                <a:ea typeface="+mn-ea"/>
                <a:cs typeface="+mn-cs"/>
              </a:rPr>
              <a:t>igraph</a:t>
            </a:r>
            <a:r>
              <a:rPr lang="en-GB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latin typeface="Consolas" panose="020B0609020204030204" pitchFamily="49" charset="0"/>
              </a:rPr>
              <a:t>); library(</a:t>
            </a:r>
            <a:r>
              <a:rPr lang="en-GB" dirty="0" err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latin typeface="Consolas" panose="020B0609020204030204" pitchFamily="49" charset="0"/>
              </a:rPr>
              <a:t>visNetwork</a:t>
            </a:r>
            <a:r>
              <a:rPr lang="en-GB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latin typeface="Consolas" panose="020B0609020204030204" pitchFamily="49" charset="0"/>
              </a:rPr>
              <a:t>); </a:t>
            </a:r>
            <a:r>
              <a:rPr lang="en-GB" sz="1800" kern="12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/>
                <a:latin typeface="Consolas" panose="020B0609020204030204" pitchFamily="49" charset="0"/>
                <a:ea typeface="+mn-ea"/>
                <a:cs typeface="+mn-cs"/>
              </a:rPr>
              <a:t>library(</a:t>
            </a:r>
            <a:r>
              <a:rPr lang="en-GB" sz="1800" kern="1200" dirty="0" err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/>
                <a:latin typeface="Consolas" panose="020B0609020204030204" pitchFamily="49" charset="0"/>
                <a:ea typeface="+mn-ea"/>
                <a:cs typeface="+mn-cs"/>
              </a:rPr>
              <a:t>igraphdata</a:t>
            </a:r>
            <a:r>
              <a:rPr lang="en-GB" sz="1800" kern="12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/>
                <a:latin typeface="Consolas" panose="020B0609020204030204" pitchFamily="49" charset="0"/>
                <a:ea typeface="+mn-ea"/>
                <a:cs typeface="+mn-cs"/>
              </a:rPr>
              <a:t>)</a:t>
            </a:r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A27432A-01F7-4A60-8598-F1DE673A1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332" y="4979873"/>
            <a:ext cx="2207703" cy="15131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F0DFC8-6CCD-4591-8716-E4B67A339915}"/>
              </a:ext>
            </a:extLst>
          </p:cNvPr>
          <p:cNvSpPr txBox="1"/>
          <p:nvPr/>
        </p:nvSpPr>
        <p:spPr>
          <a:xfrm>
            <a:off x="8468183" y="5846738"/>
            <a:ext cx="2560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R CODE!!!</a:t>
            </a:r>
            <a:endParaRPr lang="en-GB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26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EB42AD-A582-40D1-87A2-4BED672ADE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791291D-56DB-4183-8353-95F35FE229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AMIT KOHLI</a:t>
            </a:r>
          </a:p>
          <a:p>
            <a:r>
              <a:rPr lang="en-US" dirty="0"/>
              <a:t>FREELANCE DATA CONSULTANT</a:t>
            </a:r>
          </a:p>
          <a:p>
            <a:r>
              <a:rPr lang="en-GB" dirty="0"/>
              <a:t>data@amitkohli.com</a:t>
            </a:r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64366B4A-EA9C-4526-A5E3-22E91439E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401" y="4178807"/>
            <a:ext cx="780468" cy="780468"/>
          </a:xfrm>
          <a:prstGeom prst="rect">
            <a:avLst/>
          </a:prstGeom>
        </p:spPr>
      </p:pic>
      <p:sp>
        <p:nvSpPr>
          <p:cNvPr id="7" name="Subtitle 4">
            <a:extLst>
              <a:ext uri="{FF2B5EF4-FFF2-40B4-BE49-F238E27FC236}">
                <a16:creationId xmlns:a16="http://schemas.microsoft.com/office/drawing/2014/main" id="{32B9DB6E-B3AB-4A29-A27C-EFCE18B4B820}"/>
              </a:ext>
            </a:extLst>
          </p:cNvPr>
          <p:cNvSpPr txBox="1">
            <a:spLocks/>
          </p:cNvSpPr>
          <p:nvPr/>
        </p:nvSpPr>
        <p:spPr>
          <a:xfrm>
            <a:off x="8443241" y="5052343"/>
            <a:ext cx="2625408" cy="1221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Amit Kohli Consulting</a:t>
            </a:r>
          </a:p>
          <a:p>
            <a:r>
              <a:rPr lang="en-US" sz="1800" dirty="0">
                <a:hlinkClick r:id="rId3"/>
              </a:rPr>
              <a:t>amitkohli.com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899606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374A2-3E4C-4AAE-86FA-C45775344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Goodie BASKET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11D9E-A9BF-4FFD-BB8A-A4714D7C7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440" y="2121408"/>
            <a:ext cx="11257280" cy="4050792"/>
          </a:xfrm>
        </p:spPr>
        <p:txBody>
          <a:bodyPr>
            <a:norm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sng" strike="noStrike" dirty="0">
                <a:solidFill>
                  <a:srgbClr val="1155CC"/>
                </a:solidFill>
                <a:effectLst/>
                <a:hlinkClick r:id="rId2"/>
              </a:rPr>
              <a:t>https://www.jessesadler.com/post/network-analysis-with-r/</a:t>
            </a: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sng" strike="noStrike" dirty="0">
                <a:solidFill>
                  <a:srgbClr val="1155CC"/>
                </a:solidFill>
                <a:effectLst/>
                <a:hlinkClick r:id="rId3"/>
              </a:rPr>
              <a:t>https://www.youtube.com/watch?v=2ZHuj8uBinM&amp;ab_channel=TheAlanTuringInstitute</a:t>
            </a: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sng" strike="noStrike" dirty="0">
                <a:solidFill>
                  <a:srgbClr val="1155CC"/>
                </a:solidFill>
                <a:effectLst/>
                <a:hlinkClick r:id="rId4"/>
              </a:rPr>
              <a:t>https://www.youtube.com/watch?v=L6CqqlILBCI&amp;ab_channel=TheAlanTuringInstitute</a:t>
            </a: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sng" strike="noStrike" dirty="0">
                <a:solidFill>
                  <a:srgbClr val="1155CC"/>
                </a:solidFill>
                <a:effectLst/>
                <a:hlinkClick r:id="rId5"/>
              </a:rPr>
              <a:t>https://towardsdatascience.com/how-to-get-started-with-social-network-analysis-6d527685d374</a:t>
            </a:r>
            <a:endParaRPr lang="en-US" sz="1800" b="0" i="0" u="sng" strike="noStrike" dirty="0">
              <a:solidFill>
                <a:srgbClr val="1155CC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sng" strike="noStrike" dirty="0">
                <a:solidFill>
                  <a:srgbClr val="1155CC"/>
                </a:solidFill>
                <a:effectLst/>
                <a:hlinkClick r:id="rId6"/>
              </a:rPr>
              <a:t>https://www.slideshare.net/dnac2017/tuesday-morning-lecture-descriptive-statistics</a:t>
            </a:r>
            <a:endParaRPr lang="en-US" sz="1800" b="0" i="0" u="sng" strike="noStrike" dirty="0">
              <a:solidFill>
                <a:srgbClr val="1155CC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sng" strike="noStrike" dirty="0">
                <a:solidFill>
                  <a:srgbClr val="1155CC"/>
                </a:solidFill>
                <a:effectLst/>
                <a:hlinkClick r:id="rId7"/>
              </a:rPr>
              <a:t>https://www.youtube.com/watch?v=Eu3uv__BagE&amp;t=364s&amp;ab_channel=ThomsonReuters</a:t>
            </a:r>
            <a:endParaRPr lang="en-GB" sz="1800" b="0" i="0" u="sng" strike="noStrike" dirty="0">
              <a:solidFill>
                <a:srgbClr val="1155CC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i="0" u="sng" strike="noStrike" dirty="0">
                <a:solidFill>
                  <a:srgbClr val="1155CC"/>
                </a:solidFill>
                <a:effectLst/>
                <a:hlinkClick r:id="rId8"/>
              </a:rPr>
              <a:t>https://www.r-project.org/nosvn/conferences/useR-2010/slides/Zhang.pdf</a:t>
            </a:r>
            <a:endParaRPr lang="en-GB" sz="1800" b="0" i="0" u="sng" strike="noStrike" dirty="0">
              <a:solidFill>
                <a:srgbClr val="1155CC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hlinkClick r:id="rId9"/>
              </a:rPr>
              <a:t>https://s3.amazonaws.com/assets.datacamp.com/production/course_6675/slides/chapter1.pdf</a:t>
            </a:r>
            <a:endParaRPr lang="en-GB" sz="1800" dirty="0"/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hlinkClick r:id="rId10"/>
              </a:rPr>
              <a:t>http://web.stanford.edu/class/cs224w/</a:t>
            </a:r>
            <a:endParaRPr lang="en-GB" sz="1800" dirty="0"/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hlinkClick r:id="rId11"/>
              </a:rPr>
              <a:t>https://sites.fas.harvard.edu/~airoldi/pub/books/BookDraft-CsardiNepuszAiroldi2016.pdf</a:t>
            </a:r>
            <a:endParaRPr lang="en-GB" sz="1800" dirty="0"/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hlinkClick r:id="rId12"/>
              </a:rPr>
              <a:t>https://cheatography.com/trvoldemort/cheat-sheets/igraph/</a:t>
            </a:r>
            <a:endParaRPr lang="en-GB" sz="1800" dirty="0"/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hlinkClick r:id="rId13" action="ppaction://hlinkfile"/>
              </a:rPr>
              <a:t>file:///C:/Users/mexin/Downloads/sampling-kdd06.pdf</a:t>
            </a:r>
            <a:br>
              <a:rPr lang="en-GB" sz="1800" dirty="0"/>
            </a:b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endParaRPr lang="en-GB" sz="1800" dirty="0"/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DC0F20F3-9B4C-456D-A8B4-C360818A07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20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177E1-D75D-4B45-8459-5AD492CA5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GEOGRAPHICAL Map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498C5-8857-40FA-A145-107D63CBF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129" y="2160557"/>
            <a:ext cx="4222287" cy="3222785"/>
          </a:xfrm>
        </p:spPr>
        <p:txBody>
          <a:bodyPr/>
          <a:lstStyle/>
          <a:p>
            <a:r>
              <a:rPr lang="en-US" dirty="0"/>
              <a:t>Relationships are unaffected by other entities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Position matters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Rectangle: Top Corners Snipped 3">
            <a:extLst>
              <a:ext uri="{FF2B5EF4-FFF2-40B4-BE49-F238E27FC236}">
                <a16:creationId xmlns:a16="http://schemas.microsoft.com/office/drawing/2014/main" id="{293A5952-78A5-42EF-BBEF-E4612F5342B8}"/>
              </a:ext>
            </a:extLst>
          </p:cNvPr>
          <p:cNvSpPr/>
          <p:nvPr/>
        </p:nvSpPr>
        <p:spPr>
          <a:xfrm rot="5400000">
            <a:off x="9196538" y="2564650"/>
            <a:ext cx="1682905" cy="2458845"/>
          </a:xfrm>
          <a:prstGeom prst="snip2Same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Top Corners Snipped 4">
            <a:extLst>
              <a:ext uri="{FF2B5EF4-FFF2-40B4-BE49-F238E27FC236}">
                <a16:creationId xmlns:a16="http://schemas.microsoft.com/office/drawing/2014/main" id="{0B7D6D23-D023-4C03-973F-003F63464098}"/>
              </a:ext>
            </a:extLst>
          </p:cNvPr>
          <p:cNvSpPr/>
          <p:nvPr/>
        </p:nvSpPr>
        <p:spPr>
          <a:xfrm>
            <a:off x="7111722" y="2093976"/>
            <a:ext cx="1719147" cy="858644"/>
          </a:xfrm>
          <a:prstGeom prst="snip2Same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Top Corners Snipped 5">
            <a:extLst>
              <a:ext uri="{FF2B5EF4-FFF2-40B4-BE49-F238E27FC236}">
                <a16:creationId xmlns:a16="http://schemas.microsoft.com/office/drawing/2014/main" id="{17F6D020-D5C7-4D7B-B9F5-36E46B8F50C1}"/>
              </a:ext>
            </a:extLst>
          </p:cNvPr>
          <p:cNvSpPr/>
          <p:nvPr/>
        </p:nvSpPr>
        <p:spPr>
          <a:xfrm rot="16200000">
            <a:off x="5667631" y="2803724"/>
            <a:ext cx="2029541" cy="858644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Top Corners Snipped 6">
            <a:extLst>
              <a:ext uri="{FF2B5EF4-FFF2-40B4-BE49-F238E27FC236}">
                <a16:creationId xmlns:a16="http://schemas.microsoft.com/office/drawing/2014/main" id="{3F49C3C4-ECD5-430C-B7E5-07A180DF3F2D}"/>
              </a:ext>
            </a:extLst>
          </p:cNvPr>
          <p:cNvSpPr/>
          <p:nvPr/>
        </p:nvSpPr>
        <p:spPr>
          <a:xfrm rot="10800000">
            <a:off x="8451729" y="4626939"/>
            <a:ext cx="379141" cy="747132"/>
          </a:xfrm>
          <a:prstGeom prst="snip2Same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Top Corners Snipped 7">
            <a:extLst>
              <a:ext uri="{FF2B5EF4-FFF2-40B4-BE49-F238E27FC236}">
                <a16:creationId xmlns:a16="http://schemas.microsoft.com/office/drawing/2014/main" id="{703EFB7A-34A8-4295-9B99-5ED129C5A547}"/>
              </a:ext>
            </a:extLst>
          </p:cNvPr>
          <p:cNvSpPr/>
          <p:nvPr/>
        </p:nvSpPr>
        <p:spPr>
          <a:xfrm rot="11947754">
            <a:off x="6954914" y="4390704"/>
            <a:ext cx="1389416" cy="858644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30DB3F1-B6F5-4C8A-9EBB-45DB3322BDFB}"/>
              </a:ext>
            </a:extLst>
          </p:cNvPr>
          <p:cNvSpPr/>
          <p:nvPr/>
        </p:nvSpPr>
        <p:spPr>
          <a:xfrm>
            <a:off x="7113581" y="2943104"/>
            <a:ext cx="1717289" cy="1706137"/>
          </a:xfrm>
          <a:custGeom>
            <a:avLst/>
            <a:gdLst>
              <a:gd name="connsiteX0" fmla="*/ 1706137 w 1728439"/>
              <a:gd name="connsiteY0" fmla="*/ 11152 h 1728439"/>
              <a:gd name="connsiteX1" fmla="*/ 0 w 1728439"/>
              <a:gd name="connsiteY1" fmla="*/ 0 h 1728439"/>
              <a:gd name="connsiteX2" fmla="*/ 0 w 1728439"/>
              <a:gd name="connsiteY2" fmla="*/ 1237786 h 1728439"/>
              <a:gd name="connsiteX3" fmla="*/ 1338147 w 1728439"/>
              <a:gd name="connsiteY3" fmla="*/ 1706137 h 1728439"/>
              <a:gd name="connsiteX4" fmla="*/ 1728439 w 1728439"/>
              <a:gd name="connsiteY4" fmla="*/ 1728439 h 1728439"/>
              <a:gd name="connsiteX5" fmla="*/ 1706137 w 1728439"/>
              <a:gd name="connsiteY5" fmla="*/ 11152 h 172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8439" h="1728439">
                <a:moveTo>
                  <a:pt x="1706137" y="11152"/>
                </a:moveTo>
                <a:lnTo>
                  <a:pt x="0" y="0"/>
                </a:lnTo>
                <a:lnTo>
                  <a:pt x="0" y="1237786"/>
                </a:lnTo>
                <a:lnTo>
                  <a:pt x="1338147" y="1706137"/>
                </a:lnTo>
                <a:lnTo>
                  <a:pt x="1728439" y="1728439"/>
                </a:lnTo>
                <a:lnTo>
                  <a:pt x="1706137" y="11152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Top Corners Snipped 11">
            <a:extLst>
              <a:ext uri="{FF2B5EF4-FFF2-40B4-BE49-F238E27FC236}">
                <a16:creationId xmlns:a16="http://schemas.microsoft.com/office/drawing/2014/main" id="{B6CD85DE-2C48-46DB-8C64-5AB9CE4162E8}"/>
              </a:ext>
            </a:extLst>
          </p:cNvPr>
          <p:cNvSpPr/>
          <p:nvPr/>
        </p:nvSpPr>
        <p:spPr>
          <a:xfrm>
            <a:off x="2600757" y="3159220"/>
            <a:ext cx="645780" cy="322541"/>
          </a:xfrm>
          <a:prstGeom prst="snip2Same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Top Corners Snipped 12">
            <a:extLst>
              <a:ext uri="{FF2B5EF4-FFF2-40B4-BE49-F238E27FC236}">
                <a16:creationId xmlns:a16="http://schemas.microsoft.com/office/drawing/2014/main" id="{1D3412B1-25A5-4E62-A08D-97641ECF0CD7}"/>
              </a:ext>
            </a:extLst>
          </p:cNvPr>
          <p:cNvSpPr/>
          <p:nvPr/>
        </p:nvSpPr>
        <p:spPr>
          <a:xfrm rot="16200000">
            <a:off x="1522195" y="3503438"/>
            <a:ext cx="762381" cy="322543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E740EA8-BBB0-4C23-9594-AE61F0FEDD22}"/>
              </a:ext>
            </a:extLst>
          </p:cNvPr>
          <p:cNvSpPr/>
          <p:nvPr/>
        </p:nvSpPr>
        <p:spPr>
          <a:xfrm>
            <a:off x="2602616" y="4008348"/>
            <a:ext cx="645082" cy="640893"/>
          </a:xfrm>
          <a:custGeom>
            <a:avLst/>
            <a:gdLst>
              <a:gd name="connsiteX0" fmla="*/ 1706137 w 1728439"/>
              <a:gd name="connsiteY0" fmla="*/ 11152 h 1728439"/>
              <a:gd name="connsiteX1" fmla="*/ 0 w 1728439"/>
              <a:gd name="connsiteY1" fmla="*/ 0 h 1728439"/>
              <a:gd name="connsiteX2" fmla="*/ 0 w 1728439"/>
              <a:gd name="connsiteY2" fmla="*/ 1237786 h 1728439"/>
              <a:gd name="connsiteX3" fmla="*/ 1338147 w 1728439"/>
              <a:gd name="connsiteY3" fmla="*/ 1706137 h 1728439"/>
              <a:gd name="connsiteX4" fmla="*/ 1728439 w 1728439"/>
              <a:gd name="connsiteY4" fmla="*/ 1728439 h 1728439"/>
              <a:gd name="connsiteX5" fmla="*/ 1706137 w 1728439"/>
              <a:gd name="connsiteY5" fmla="*/ 11152 h 172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8439" h="1728439">
                <a:moveTo>
                  <a:pt x="1706137" y="11152"/>
                </a:moveTo>
                <a:lnTo>
                  <a:pt x="0" y="0"/>
                </a:lnTo>
                <a:lnTo>
                  <a:pt x="0" y="1237786"/>
                </a:lnTo>
                <a:lnTo>
                  <a:pt x="1338147" y="1706137"/>
                </a:lnTo>
                <a:lnTo>
                  <a:pt x="1728439" y="1728439"/>
                </a:lnTo>
                <a:lnTo>
                  <a:pt x="1706137" y="11152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1D36037-9C10-4BD1-B881-A315CA165F7E}"/>
              </a:ext>
            </a:extLst>
          </p:cNvPr>
          <p:cNvCxnSpPr>
            <a:stCxn id="13" idx="1"/>
          </p:cNvCxnSpPr>
          <p:nvPr/>
        </p:nvCxnSpPr>
        <p:spPr>
          <a:xfrm flipV="1">
            <a:off x="2064657" y="3429000"/>
            <a:ext cx="436805" cy="235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73E5994-16DF-4C61-9647-7DC06F05CCC0}"/>
              </a:ext>
            </a:extLst>
          </p:cNvPr>
          <p:cNvCxnSpPr>
            <a:cxnSpLocks/>
          </p:cNvCxnSpPr>
          <p:nvPr/>
        </p:nvCxnSpPr>
        <p:spPr>
          <a:xfrm>
            <a:off x="2160661" y="4008348"/>
            <a:ext cx="340801" cy="1784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53C0C8-5B51-4A6A-B52B-F7A7D9BC87B1}"/>
              </a:ext>
            </a:extLst>
          </p:cNvPr>
          <p:cNvCxnSpPr>
            <a:cxnSpLocks/>
          </p:cNvCxnSpPr>
          <p:nvPr/>
        </p:nvCxnSpPr>
        <p:spPr>
          <a:xfrm flipV="1">
            <a:off x="2944536" y="3554502"/>
            <a:ext cx="0" cy="426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Top Corners Snipped 22">
            <a:extLst>
              <a:ext uri="{FF2B5EF4-FFF2-40B4-BE49-F238E27FC236}">
                <a16:creationId xmlns:a16="http://schemas.microsoft.com/office/drawing/2014/main" id="{33C272A6-AD02-444F-B1F2-C97F76D6FEC2}"/>
              </a:ext>
            </a:extLst>
          </p:cNvPr>
          <p:cNvSpPr/>
          <p:nvPr/>
        </p:nvSpPr>
        <p:spPr>
          <a:xfrm>
            <a:off x="7111723" y="2093976"/>
            <a:ext cx="1719147" cy="858644"/>
          </a:xfrm>
          <a:prstGeom prst="snip2Same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Top Corners Snipped 23">
            <a:extLst>
              <a:ext uri="{FF2B5EF4-FFF2-40B4-BE49-F238E27FC236}">
                <a16:creationId xmlns:a16="http://schemas.microsoft.com/office/drawing/2014/main" id="{C6E14514-B75D-40F4-9707-EBF445AF1932}"/>
              </a:ext>
            </a:extLst>
          </p:cNvPr>
          <p:cNvSpPr/>
          <p:nvPr/>
        </p:nvSpPr>
        <p:spPr>
          <a:xfrm rot="16200000">
            <a:off x="5667632" y="2803724"/>
            <a:ext cx="2029541" cy="858644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40F81A2-0D62-45DA-A189-616B4A3FF3A8}"/>
              </a:ext>
            </a:extLst>
          </p:cNvPr>
          <p:cNvSpPr/>
          <p:nvPr/>
        </p:nvSpPr>
        <p:spPr>
          <a:xfrm>
            <a:off x="7113582" y="2943104"/>
            <a:ext cx="1717289" cy="1706137"/>
          </a:xfrm>
          <a:custGeom>
            <a:avLst/>
            <a:gdLst>
              <a:gd name="connsiteX0" fmla="*/ 1706137 w 1728439"/>
              <a:gd name="connsiteY0" fmla="*/ 11152 h 1728439"/>
              <a:gd name="connsiteX1" fmla="*/ 0 w 1728439"/>
              <a:gd name="connsiteY1" fmla="*/ 0 h 1728439"/>
              <a:gd name="connsiteX2" fmla="*/ 0 w 1728439"/>
              <a:gd name="connsiteY2" fmla="*/ 1237786 h 1728439"/>
              <a:gd name="connsiteX3" fmla="*/ 1338147 w 1728439"/>
              <a:gd name="connsiteY3" fmla="*/ 1706137 h 1728439"/>
              <a:gd name="connsiteX4" fmla="*/ 1728439 w 1728439"/>
              <a:gd name="connsiteY4" fmla="*/ 1728439 h 1728439"/>
              <a:gd name="connsiteX5" fmla="*/ 1706137 w 1728439"/>
              <a:gd name="connsiteY5" fmla="*/ 11152 h 172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8439" h="1728439">
                <a:moveTo>
                  <a:pt x="1706137" y="11152"/>
                </a:moveTo>
                <a:lnTo>
                  <a:pt x="0" y="0"/>
                </a:lnTo>
                <a:lnTo>
                  <a:pt x="0" y="1237786"/>
                </a:lnTo>
                <a:lnTo>
                  <a:pt x="1338147" y="1706137"/>
                </a:lnTo>
                <a:lnTo>
                  <a:pt x="1728439" y="1728439"/>
                </a:lnTo>
                <a:lnTo>
                  <a:pt x="1706137" y="11152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89EB370-0999-4538-B258-4010B3002930}"/>
              </a:ext>
            </a:extLst>
          </p:cNvPr>
          <p:cNvGrpSpPr/>
          <p:nvPr/>
        </p:nvGrpSpPr>
        <p:grpSpPr>
          <a:xfrm>
            <a:off x="1419571" y="5685733"/>
            <a:ext cx="3473839" cy="963280"/>
            <a:chOff x="1419571" y="5685733"/>
            <a:chExt cx="3473839" cy="963280"/>
          </a:xfrm>
        </p:grpSpPr>
        <p:sp>
          <p:nvSpPr>
            <p:cNvPr id="26" name="Rectangle: Top Corners Snipped 25">
              <a:extLst>
                <a:ext uri="{FF2B5EF4-FFF2-40B4-BE49-F238E27FC236}">
                  <a16:creationId xmlns:a16="http://schemas.microsoft.com/office/drawing/2014/main" id="{A534FF89-5B26-4F21-AACA-67D44EBCA42A}"/>
                </a:ext>
              </a:extLst>
            </p:cNvPr>
            <p:cNvSpPr/>
            <p:nvPr/>
          </p:nvSpPr>
          <p:spPr>
            <a:xfrm>
              <a:off x="1731519" y="5685733"/>
              <a:ext cx="645781" cy="322541"/>
            </a:xfrm>
            <a:prstGeom prst="snip2Same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: Top Corners Snipped 26">
              <a:extLst>
                <a:ext uri="{FF2B5EF4-FFF2-40B4-BE49-F238E27FC236}">
                  <a16:creationId xmlns:a16="http://schemas.microsoft.com/office/drawing/2014/main" id="{1F8D349E-48D8-4329-9CBE-68BB55E23058}"/>
                </a:ext>
              </a:extLst>
            </p:cNvPr>
            <p:cNvSpPr/>
            <p:nvPr/>
          </p:nvSpPr>
          <p:spPr>
            <a:xfrm rot="16200000">
              <a:off x="1199652" y="5922929"/>
              <a:ext cx="762381" cy="322543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2C9EF68-D37E-4722-A2BD-36F60FFD8D9F}"/>
                </a:ext>
              </a:extLst>
            </p:cNvPr>
            <p:cNvSpPr/>
            <p:nvPr/>
          </p:nvSpPr>
          <p:spPr>
            <a:xfrm>
              <a:off x="1736214" y="6008119"/>
              <a:ext cx="645083" cy="640894"/>
            </a:xfrm>
            <a:custGeom>
              <a:avLst/>
              <a:gdLst>
                <a:gd name="connsiteX0" fmla="*/ 1706137 w 1728439"/>
                <a:gd name="connsiteY0" fmla="*/ 11152 h 1728439"/>
                <a:gd name="connsiteX1" fmla="*/ 0 w 1728439"/>
                <a:gd name="connsiteY1" fmla="*/ 0 h 1728439"/>
                <a:gd name="connsiteX2" fmla="*/ 0 w 1728439"/>
                <a:gd name="connsiteY2" fmla="*/ 1237786 h 1728439"/>
                <a:gd name="connsiteX3" fmla="*/ 1338147 w 1728439"/>
                <a:gd name="connsiteY3" fmla="*/ 1706137 h 1728439"/>
                <a:gd name="connsiteX4" fmla="*/ 1728439 w 1728439"/>
                <a:gd name="connsiteY4" fmla="*/ 1728439 h 1728439"/>
                <a:gd name="connsiteX5" fmla="*/ 1706137 w 1728439"/>
                <a:gd name="connsiteY5" fmla="*/ 11152 h 172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8439" h="1728439">
                  <a:moveTo>
                    <a:pt x="1706137" y="11152"/>
                  </a:moveTo>
                  <a:lnTo>
                    <a:pt x="0" y="0"/>
                  </a:lnTo>
                  <a:lnTo>
                    <a:pt x="0" y="1237786"/>
                  </a:lnTo>
                  <a:lnTo>
                    <a:pt x="1338147" y="1706137"/>
                  </a:lnTo>
                  <a:lnTo>
                    <a:pt x="1728439" y="1728439"/>
                  </a:lnTo>
                  <a:lnTo>
                    <a:pt x="1706137" y="11152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DDAACC2-A34E-453F-BA3B-2FA9F4EDDF70}"/>
                </a:ext>
              </a:extLst>
            </p:cNvPr>
            <p:cNvCxnSpPr/>
            <p:nvPr/>
          </p:nvCxnSpPr>
          <p:spPr>
            <a:xfrm>
              <a:off x="2743200" y="6008119"/>
              <a:ext cx="680224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B9B7098-4525-484F-A096-DCAAEACBFAB6}"/>
                </a:ext>
              </a:extLst>
            </p:cNvPr>
            <p:cNvCxnSpPr/>
            <p:nvPr/>
          </p:nvCxnSpPr>
          <p:spPr>
            <a:xfrm>
              <a:off x="2743200" y="6327787"/>
              <a:ext cx="680224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EAF8F7D-90F0-40F7-A595-4A21537635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3200" y="5809785"/>
              <a:ext cx="680224" cy="72639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: Top Corners Snipped 34">
              <a:extLst>
                <a:ext uri="{FF2B5EF4-FFF2-40B4-BE49-F238E27FC236}">
                  <a16:creationId xmlns:a16="http://schemas.microsoft.com/office/drawing/2014/main" id="{8C61F220-8A3A-4410-91A8-1DF9C5F4DF24}"/>
                </a:ext>
              </a:extLst>
            </p:cNvPr>
            <p:cNvSpPr/>
            <p:nvPr/>
          </p:nvSpPr>
          <p:spPr>
            <a:xfrm rot="1312731">
              <a:off x="4049516" y="6304121"/>
              <a:ext cx="645781" cy="322541"/>
            </a:xfrm>
            <a:prstGeom prst="snip2Same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: Top Corners Snipped 35">
              <a:extLst>
                <a:ext uri="{FF2B5EF4-FFF2-40B4-BE49-F238E27FC236}">
                  <a16:creationId xmlns:a16="http://schemas.microsoft.com/office/drawing/2014/main" id="{4281A881-F7C4-43AA-9B03-4F81D29252DE}"/>
                </a:ext>
              </a:extLst>
            </p:cNvPr>
            <p:cNvSpPr/>
            <p:nvPr/>
          </p:nvSpPr>
          <p:spPr>
            <a:xfrm rot="16200000">
              <a:off x="4350948" y="5984432"/>
              <a:ext cx="762381" cy="322543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7C57443-78D4-40E1-BA46-495D311F84A2}"/>
                </a:ext>
              </a:extLst>
            </p:cNvPr>
            <p:cNvSpPr/>
            <p:nvPr/>
          </p:nvSpPr>
          <p:spPr>
            <a:xfrm>
              <a:off x="3921787" y="5697605"/>
              <a:ext cx="645083" cy="640894"/>
            </a:xfrm>
            <a:custGeom>
              <a:avLst/>
              <a:gdLst>
                <a:gd name="connsiteX0" fmla="*/ 1706137 w 1728439"/>
                <a:gd name="connsiteY0" fmla="*/ 11152 h 1728439"/>
                <a:gd name="connsiteX1" fmla="*/ 0 w 1728439"/>
                <a:gd name="connsiteY1" fmla="*/ 0 h 1728439"/>
                <a:gd name="connsiteX2" fmla="*/ 0 w 1728439"/>
                <a:gd name="connsiteY2" fmla="*/ 1237786 h 1728439"/>
                <a:gd name="connsiteX3" fmla="*/ 1338147 w 1728439"/>
                <a:gd name="connsiteY3" fmla="*/ 1706137 h 1728439"/>
                <a:gd name="connsiteX4" fmla="*/ 1728439 w 1728439"/>
                <a:gd name="connsiteY4" fmla="*/ 1728439 h 1728439"/>
                <a:gd name="connsiteX5" fmla="*/ 1706137 w 1728439"/>
                <a:gd name="connsiteY5" fmla="*/ 11152 h 172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8439" h="1728439">
                  <a:moveTo>
                    <a:pt x="1706137" y="11152"/>
                  </a:moveTo>
                  <a:lnTo>
                    <a:pt x="0" y="0"/>
                  </a:lnTo>
                  <a:lnTo>
                    <a:pt x="0" y="1237786"/>
                  </a:lnTo>
                  <a:lnTo>
                    <a:pt x="1338147" y="1706137"/>
                  </a:lnTo>
                  <a:lnTo>
                    <a:pt x="1728439" y="1728439"/>
                  </a:lnTo>
                  <a:lnTo>
                    <a:pt x="1706137" y="11152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9" name="Picture 28" descr="Logo, icon&#10;&#10;Description automatically generated">
            <a:extLst>
              <a:ext uri="{FF2B5EF4-FFF2-40B4-BE49-F238E27FC236}">
                <a16:creationId xmlns:a16="http://schemas.microsoft.com/office/drawing/2014/main" id="{8985EDE7-1350-4E50-8E75-F5E4B6186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4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83745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981573"/>
            <a:ext cx="10222992" cy="2078335"/>
          </a:xfrm>
          <a:prstGeom prst="rect">
            <a:avLst/>
          </a:prstGeom>
          <a:blipFill dpi="0" rotWithShape="1">
            <a:blip r:embed="rId2">
              <a:alphaModFix amt="9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DA6723-3D55-48DA-B873-6A95FFA92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456" y="4162031"/>
            <a:ext cx="4543683" cy="1767141"/>
          </a:xfrm>
        </p:spPr>
        <p:txBody>
          <a:bodyPr>
            <a:normAutofit/>
          </a:bodyPr>
          <a:lstStyle/>
          <a:p>
            <a:pPr algn="r"/>
            <a:r>
              <a:rPr lang="en-US" sz="5400" dirty="0"/>
              <a:t>Network Map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1785A4-58B8-4BBE-BD62-6BCD4D4E1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999" y="457152"/>
            <a:ext cx="2761842" cy="3064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888E9C-9052-4093-8EB7-427680C64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8110" y="457152"/>
            <a:ext cx="3160380" cy="3064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5B9B84-4A97-428A-A4D9-54ED2C4C9C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541" y="457151"/>
            <a:ext cx="3023336" cy="30646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9E829-390F-4D78-970B-C77AFF704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920" y="4170410"/>
            <a:ext cx="4699221" cy="2038943"/>
          </a:xfrm>
        </p:spPr>
        <p:txBody>
          <a:bodyPr anchor="ctr">
            <a:normAutofit/>
          </a:bodyPr>
          <a:lstStyle/>
          <a:p>
            <a:r>
              <a:rPr lang="en-GB" dirty="0"/>
              <a:t>RFID hospital encounter network</a:t>
            </a:r>
          </a:p>
          <a:p>
            <a:pPr lvl="1"/>
            <a:r>
              <a:rPr lang="en-GB" dirty="0"/>
              <a:t>(first 5 nodes / first 10 nodes / first 15)</a:t>
            </a:r>
            <a:endParaRPr lang="en-GB" sz="1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12867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 descr="Logo, icon&#10;&#10;Description automatically generated">
            <a:extLst>
              <a:ext uri="{FF2B5EF4-FFF2-40B4-BE49-F238E27FC236}">
                <a16:creationId xmlns:a16="http://schemas.microsoft.com/office/drawing/2014/main" id="{3BF299ED-4DF8-43F7-B2C4-98781CE00C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23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8C770-42FC-4AAD-9D8F-E37465C05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NOT IMPORTANT. WELL IT IS, BUT...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991736-C106-4033-BEE8-9D3D5551E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975" y="3230939"/>
            <a:ext cx="2917329" cy="282892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8F5EC3-4EAC-430F-B3A1-74506F4F0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416" y="3210094"/>
            <a:ext cx="2821634" cy="282892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566E06-821B-4CD2-8D54-29ADFD136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894" y="3210095"/>
            <a:ext cx="2912334" cy="282892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B50EB21-529E-4EB3-BE34-4B91BE513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041597"/>
            <a:ext cx="10058400" cy="3606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First 15 nodes of </a:t>
            </a:r>
            <a:r>
              <a:rPr lang="en-US" dirty="0" err="1"/>
              <a:t>rfid</a:t>
            </a:r>
            <a:r>
              <a:rPr lang="en-US" dirty="0"/>
              <a:t> network, plotted 3 times</a:t>
            </a:r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578D32F-4B81-4379-AD37-7AE1B932F28C}"/>
              </a:ext>
            </a:extLst>
          </p:cNvPr>
          <p:cNvSpPr/>
          <p:nvPr/>
        </p:nvSpPr>
        <p:spPr>
          <a:xfrm>
            <a:off x="3733101" y="5117284"/>
            <a:ext cx="411061" cy="41106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3C98C22-9B60-4BAF-B05F-63A1DE504B64}"/>
              </a:ext>
            </a:extLst>
          </p:cNvPr>
          <p:cNvSpPr/>
          <p:nvPr/>
        </p:nvSpPr>
        <p:spPr>
          <a:xfrm>
            <a:off x="4400636" y="3801916"/>
            <a:ext cx="411061" cy="41106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8C37AE1-279C-40DC-809C-C54F2D4C3D53}"/>
              </a:ext>
            </a:extLst>
          </p:cNvPr>
          <p:cNvSpPr/>
          <p:nvPr/>
        </p:nvSpPr>
        <p:spPr>
          <a:xfrm>
            <a:off x="8751116" y="5648803"/>
            <a:ext cx="411061" cy="41106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3F8E18DA-47DF-4A26-968A-38F32342B4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89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8C770-42FC-4AAD-9D8F-E37465C05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BIT OF NOMENCLATURE…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566E06-821B-4CD2-8D54-29ADFD136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548" y="1733633"/>
            <a:ext cx="5275456" cy="512436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3" name="Callout: Line with Accent Bar 2">
            <a:extLst>
              <a:ext uri="{FF2B5EF4-FFF2-40B4-BE49-F238E27FC236}">
                <a16:creationId xmlns:a16="http://schemas.microsoft.com/office/drawing/2014/main" id="{F327FAC2-3569-4357-953F-D75D7F297164}"/>
              </a:ext>
            </a:extLst>
          </p:cNvPr>
          <p:cNvSpPr/>
          <p:nvPr/>
        </p:nvSpPr>
        <p:spPr>
          <a:xfrm>
            <a:off x="7910820" y="3549196"/>
            <a:ext cx="1476462" cy="746620"/>
          </a:xfrm>
          <a:prstGeom prst="accentCallout1">
            <a:avLst>
              <a:gd name="adj1" fmla="val 18750"/>
              <a:gd name="adj2" fmla="val -8333"/>
              <a:gd name="adj3" fmla="val 165309"/>
              <a:gd name="adj4" fmla="val -945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Node</a:t>
            </a:r>
          </a:p>
          <a:p>
            <a:pPr algn="ctr"/>
            <a:r>
              <a:rPr lang="en-US" dirty="0"/>
              <a:t>(Vertex)</a:t>
            </a:r>
            <a:endParaRPr lang="en-GB" dirty="0"/>
          </a:p>
        </p:txBody>
      </p:sp>
      <p:sp>
        <p:nvSpPr>
          <p:cNvPr id="7" name="Callout: Line with Accent Bar 6">
            <a:extLst>
              <a:ext uri="{FF2B5EF4-FFF2-40B4-BE49-F238E27FC236}">
                <a16:creationId xmlns:a16="http://schemas.microsoft.com/office/drawing/2014/main" id="{65BBC606-582E-40F2-93E4-02C3769F4D8A}"/>
              </a:ext>
            </a:extLst>
          </p:cNvPr>
          <p:cNvSpPr/>
          <p:nvPr/>
        </p:nvSpPr>
        <p:spPr>
          <a:xfrm>
            <a:off x="5898089" y="2032869"/>
            <a:ext cx="1476462" cy="746620"/>
          </a:xfrm>
          <a:prstGeom prst="accentCallout1">
            <a:avLst>
              <a:gd name="adj1" fmla="val 18750"/>
              <a:gd name="adj2" fmla="val -8333"/>
              <a:gd name="adj3" fmla="val 165309"/>
              <a:gd name="adj4" fmla="val -945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Edge</a:t>
            </a:r>
            <a:endParaRPr lang="en-GB" dirty="0"/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B8FFDBDA-BE2B-4469-957F-EC5320016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3" y="633087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01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7727</TotalTime>
  <Words>1537</Words>
  <Application>Microsoft Office PowerPoint</Application>
  <PresentationFormat>Widescreen</PresentationFormat>
  <Paragraphs>332</Paragraphs>
  <Slides>51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Arial</vt:lpstr>
      <vt:lpstr>Calibri</vt:lpstr>
      <vt:lpstr>Consolas</vt:lpstr>
      <vt:lpstr>Rockwell</vt:lpstr>
      <vt:lpstr>Rockwell (Body)</vt:lpstr>
      <vt:lpstr>Rockwell Condensed</vt:lpstr>
      <vt:lpstr>Rockwell Extra Bold</vt:lpstr>
      <vt:lpstr>Wingdings</vt:lpstr>
      <vt:lpstr>Wood Type</vt:lpstr>
      <vt:lpstr>Introduction to network  analysis</vt:lpstr>
      <vt:lpstr>PowerPoint Presentation</vt:lpstr>
      <vt:lpstr>Road map</vt:lpstr>
      <vt:lpstr>Basics</vt:lpstr>
      <vt:lpstr>What is Network Analysis?</vt:lpstr>
      <vt:lpstr>GEOGRAPHICAL Map</vt:lpstr>
      <vt:lpstr>Network Map</vt:lpstr>
      <vt:lpstr>SHAPE NOT IMPORTANT. WELL IT IS, BUT...</vt:lpstr>
      <vt:lpstr>A BIT OF NOMENCLATURE…</vt:lpstr>
      <vt:lpstr>SELECTED Tech</vt:lpstr>
      <vt:lpstr>Data from…</vt:lpstr>
      <vt:lpstr>EASY EXAMPLE - nycflights13::flights</vt:lpstr>
      <vt:lpstr>examples</vt:lpstr>
      <vt:lpstr>PowerPoint Presentation</vt:lpstr>
      <vt:lpstr>PowerPoint Presentation</vt:lpstr>
      <vt:lpstr>NETWORK STATISTICS</vt:lpstr>
      <vt:lpstr>NETWORK STATISTICS!!!</vt:lpstr>
      <vt:lpstr>WHOLE NETWORk stats</vt:lpstr>
      <vt:lpstr>Fragmentation</vt:lpstr>
      <vt:lpstr>Community Detection</vt:lpstr>
      <vt:lpstr>SHORTEST PATH LENGTH</vt:lpstr>
      <vt:lpstr>Individual node stats</vt:lpstr>
      <vt:lpstr>Centrality</vt:lpstr>
      <vt:lpstr>USE CENTRALITY TO IDENTIFY KEY NODES</vt:lpstr>
      <vt:lpstr>PowerPoint Presentation</vt:lpstr>
      <vt:lpstr>Authority/HUB</vt:lpstr>
      <vt:lpstr>degrees IN/OUT</vt:lpstr>
      <vt:lpstr>Bridge</vt:lpstr>
      <vt:lpstr>IDENTIFY the “bottleneck”</vt:lpstr>
      <vt:lpstr>What can I do with these numbers?</vt:lpstr>
      <vt:lpstr>CASE STUDIES</vt:lpstr>
      <vt:lpstr>DEGREES out vs PRICE</vt:lpstr>
      <vt:lpstr>PowerPoint Presentation</vt:lpstr>
      <vt:lpstr>PowerPoint Presentation</vt:lpstr>
      <vt:lpstr>PowerPoint Presentation</vt:lpstr>
      <vt:lpstr>PowerPoint Presentation</vt:lpstr>
      <vt:lpstr>Slackoverflow questions</vt:lpstr>
      <vt:lpstr>PowerPoint Presentation</vt:lpstr>
      <vt:lpstr>Overall system behavior</vt:lpstr>
      <vt:lpstr>WestLaw UK dataset      (more than 2000 cases from 2018)</vt:lpstr>
      <vt:lpstr>Net of nets (the internet)</vt:lpstr>
      <vt:lpstr>REFACTOring long r functions</vt:lpstr>
      <vt:lpstr>Refactor a large function</vt:lpstr>
      <vt:lpstr>Shinytester</vt:lpstr>
      <vt:lpstr>Social Network Analysis (SNA) guide from the home office</vt:lpstr>
      <vt:lpstr>Wheat PEDIGREE</vt:lpstr>
      <vt:lpstr>Wheat PEDIGREE</vt:lpstr>
      <vt:lpstr>PEDIGREE map</vt:lpstr>
      <vt:lpstr>Conclusions</vt:lpstr>
      <vt:lpstr>THANK YOU</vt:lpstr>
      <vt:lpstr>Goodie BASKET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Kohli, Amit</dc:creator>
  <cp:lastModifiedBy>Amit Kohli</cp:lastModifiedBy>
  <cp:revision>87</cp:revision>
  <dcterms:created xsi:type="dcterms:W3CDTF">2021-07-14T21:59:21Z</dcterms:created>
  <dcterms:modified xsi:type="dcterms:W3CDTF">2021-09-13T20:47:52Z</dcterms:modified>
</cp:coreProperties>
</file>